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9" r:id="rId3"/>
    <p:sldId id="258" r:id="rId4"/>
    <p:sldId id="266" r:id="rId5"/>
    <p:sldId id="268" r:id="rId6"/>
    <p:sldId id="264" r:id="rId7"/>
    <p:sldId id="267" r:id="rId8"/>
    <p:sldId id="270" r:id="rId9"/>
    <p:sldId id="272" r:id="rId10"/>
    <p:sldId id="271" r:id="rId11"/>
    <p:sldId id="284" r:id="rId12"/>
    <p:sldId id="279" r:id="rId13"/>
    <p:sldId id="280" r:id="rId14"/>
    <p:sldId id="282" r:id="rId15"/>
    <p:sldId id="283" r:id="rId16"/>
    <p:sldId id="285" r:id="rId17"/>
    <p:sldId id="275" r:id="rId18"/>
    <p:sldId id="276" r:id="rId19"/>
    <p:sldId id="277" r:id="rId20"/>
    <p:sldId id="278" r:id="rId21"/>
    <p:sldId id="286" r:id="rId22"/>
    <p:sldId id="26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9" autoAdjust="0"/>
    <p:restoredTop sz="80236" autoAdjust="0"/>
  </p:normalViewPr>
  <p:slideViewPr>
    <p:cSldViewPr snapToGrid="0">
      <p:cViewPr varScale="1">
        <p:scale>
          <a:sx n="93" d="100"/>
          <a:sy n="93" d="100"/>
        </p:scale>
        <p:origin x="128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392F0-1F88-49DC-89ED-0489E769CF9F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A81B2-DA76-482E-8527-36BFB4977B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42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7897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13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5292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4341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5968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9482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2593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A81B2-DA76-482E-8527-36BFB4977B1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0432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541A5C-ADEF-FD09-8AC4-75E25C91C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BF6B3-DEF8-16C4-0251-C4124940E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73533A-B57A-699E-F6C9-7921245E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229645-D97D-C005-6C6F-A170243A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EFFA7A-5A98-9547-5F45-79B02742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724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235827-DE3D-1BC0-4DF7-FF81A02F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BE5CC3-1F39-2807-B73C-70EA3487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6402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706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81845C-7509-2CFC-E14D-5DE3DE45E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A2B1B1E-D275-FB79-6FF4-713622B29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8DF281C-3406-0D88-2B08-AE3F3FAA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2265F7-5D4B-94EC-6217-407C592A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BE3145-0E4B-3FE1-F093-037B4A0F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43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D69846-F947-CF9C-08E9-F6ABF7D0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A85964-18DD-BA5A-B395-49F8F348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1765ABA-BF87-6229-754A-9A8620A04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8A40358-656A-77FD-5204-67FCEFA19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7ABFA3-0E83-816F-73D0-97A10C53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3C7737-D1DC-5A62-BD7F-CA3FAB37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630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D8E8BD-6110-C3BA-6FBC-9CB5F7151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740174A-6440-6625-CFAF-A46C9085B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175A6F5-3CD5-20AD-9AB8-CC43AD048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B4A386-3BBB-5E27-1E8C-11CDA7B47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C97F1C7-64D1-9C25-86C2-CEDC9923A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9AACD1-B595-9F14-9711-69325ED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95B211A-13B7-04F9-201E-00F5FE5E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B2BF243-CF9F-F42E-C41F-2A4CF215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238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189B40-92F9-9073-F388-A1E812A2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A33A547-B41B-9179-5FE4-5A71064A8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5FA3932-9849-CA35-114F-AAF9C67B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A468A55-DA2A-0FB9-3C7D-AFB09E06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5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2C3E7FC-E5CA-7C0F-E5A1-F2FAD2DB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FB6D489-7784-8426-5156-58579508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5DE9415-0452-7186-8B7F-EC7545ABE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793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42CFDF-90BB-B38E-043F-1E58C53F1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DAFDBE-10A4-B860-7696-22732CBAD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1ED93F9-434E-853A-14BC-0F8A8AA7E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69900B-A264-29CE-32D8-752A4A48E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8620B7F-9248-E631-79D6-8F3FA5790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FEFDF3B-7285-8E05-B569-EB8456F8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36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20C40C-3328-7CB0-1496-41D60C54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2057066-447F-F32D-0F50-58F86EA39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A0D80B9-DB10-60CA-D453-7E2D175C8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C4B0CC0-9A1C-88A7-23C4-B642EE8A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778E4DA-9D73-5209-FB44-02585DE1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55A979E-827C-02E1-D742-5B717947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932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8C74EC-A73E-CE6A-56F8-03AEBFB8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4BC6E88-396F-E88B-A698-BA66DA1FA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7141BF3-3A04-54E2-0E43-860BFB97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A4E259-6CAA-2D41-E325-77A33AB4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27AA294-78D4-52B8-7E36-DAB2AC6E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577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E083EBE-9F78-F3BE-54E9-C9E916D08A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AE693A-C7F4-6668-E419-629C7DCAE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440F4B-45E9-3A14-A36A-40D3011CE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9A2D58-710F-7D67-7AFB-2C0AA666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6EC40FC-6A2C-5ECA-37B1-6032C5F33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488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6D45A67-6198-4449-E99B-12B459ED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B754A26-5AF5-0D6C-308F-2922598D4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278A99-2D54-D6D5-76FF-03AAF6C50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10CB3-4AFC-45D8-BB36-515A1D21D7D7}" type="datetimeFigureOut">
              <a:rPr lang="pl-PL" smtClean="0"/>
              <a:t>22.05.2023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C8339A-018B-900F-5C91-3BC7DCBBD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086F3E-06EC-808F-A230-62057215D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342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C18C8-B07C-9B7B-4FC4-107F40E6E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32" y="1335439"/>
            <a:ext cx="9144000" cy="1850128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solidFill>
                  <a:srgbClr val="2F2F37"/>
                </a:solidFill>
                <a:latin typeface="Roboto" panose="02000000000000000000" pitchFamily="2" charset="0"/>
              </a:rPr>
              <a:t>Zmiany w standardzie WCAG 2.2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8CC17E-F824-786E-1286-4D6C733B0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121" y="3591770"/>
            <a:ext cx="9144000" cy="937937"/>
          </a:xfrm>
        </p:spPr>
        <p:txBody>
          <a:bodyPr/>
          <a:lstStyle/>
          <a:p>
            <a:pPr algn="l"/>
            <a:r>
              <a:rPr lang="pl-PL" dirty="0"/>
              <a:t>Paweł Starościak</a:t>
            </a:r>
          </a:p>
        </p:txBody>
      </p:sp>
    </p:spTree>
    <p:extLst>
      <p:ext uri="{BB962C8B-B14F-4D97-AF65-F5344CB8AC3E}">
        <p14:creationId xmlns:p14="http://schemas.microsoft.com/office/powerpoint/2010/main" val="117434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Krótka historia WCAG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3991A6-4EBD-A9B5-2994-EF0FF05E9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WCAG 1.0 </a:t>
            </a:r>
          </a:p>
          <a:p>
            <a:pPr lvl="1"/>
            <a:r>
              <a:rPr lang="pl-PL" dirty="0"/>
              <a:t>Opublikowano 5 maja 1999 r.</a:t>
            </a:r>
          </a:p>
          <a:p>
            <a:pPr lvl="1"/>
            <a:r>
              <a:rPr lang="pl-PL" dirty="0"/>
              <a:t>14 wytycznych, 65 punktów kontrolnych</a:t>
            </a:r>
          </a:p>
          <a:p>
            <a:r>
              <a:rPr lang="pl-PL" dirty="0"/>
              <a:t>WCAG 2.0</a:t>
            </a:r>
          </a:p>
          <a:p>
            <a:pPr lvl="1"/>
            <a:r>
              <a:rPr lang="pl-PL" dirty="0"/>
              <a:t>Opublikowano 11 grudnia 2008 r.</a:t>
            </a:r>
          </a:p>
          <a:p>
            <a:pPr lvl="1"/>
            <a:r>
              <a:rPr lang="pl-PL" dirty="0"/>
              <a:t>4 zasady, 12 wytycznych, 61 kryteriów sukcesu</a:t>
            </a:r>
          </a:p>
          <a:p>
            <a:r>
              <a:rPr lang="pl-PL" dirty="0"/>
              <a:t>WCAG 2.1</a:t>
            </a:r>
          </a:p>
          <a:p>
            <a:pPr lvl="1"/>
            <a:r>
              <a:rPr lang="pl-PL" dirty="0"/>
              <a:t>Opublikowano 5 czerwca 2018 r.</a:t>
            </a:r>
          </a:p>
          <a:p>
            <a:pPr lvl="1"/>
            <a:r>
              <a:rPr lang="pl-PL" dirty="0"/>
              <a:t>4 zasady, 13 wytycznych, 78 kryteriów sukcesu</a:t>
            </a:r>
          </a:p>
        </p:txBody>
      </p:sp>
    </p:spTree>
    <p:extLst>
      <p:ext uri="{BB962C8B-B14F-4D97-AF65-F5344CB8AC3E}">
        <p14:creationId xmlns:p14="http://schemas.microsoft.com/office/powerpoint/2010/main" val="308932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WCAG 2.2 aktualnie nie został jeszcze opublikowany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C25841-F8A4-BE9F-B4B7-E709C7AB3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77610"/>
          </a:xfrm>
        </p:spPr>
        <p:txBody>
          <a:bodyPr>
            <a:normAutofit/>
          </a:bodyPr>
          <a:lstStyle/>
          <a:p>
            <a:r>
              <a:rPr lang="pl-PL" dirty="0"/>
              <a:t>Pierwszy publiczny roboczy projekt opublikowano 27 lutego 2020 r.</a:t>
            </a:r>
          </a:p>
          <a:p>
            <a:r>
              <a:rPr lang="pl-PL" dirty="0"/>
              <a:t>Do maja 2022 r. opublikowano kolejne trzy robocze projekty.</a:t>
            </a:r>
          </a:p>
          <a:p>
            <a:r>
              <a:rPr lang="pl-PL" dirty="0"/>
              <a:t>Następnie 6 września 2022 r. opublikowano tzw. migawkę rekomendacji.</a:t>
            </a:r>
          </a:p>
          <a:p>
            <a:r>
              <a:rPr lang="pl-PL" b="1" dirty="0"/>
              <a:t>Projekt rekomendacji opublikowano 25 stycznia 2023 r. </a:t>
            </a:r>
          </a:p>
          <a:p>
            <a:r>
              <a:rPr lang="pl-PL" dirty="0"/>
              <a:t>Najnowszy szkic redakcyjny opublikowano 16 maja 2023 r.</a:t>
            </a:r>
          </a:p>
          <a:p>
            <a:r>
              <a:rPr lang="pl-PL" dirty="0"/>
              <a:t>Ostatnie oficjalne informacje mówią o tym, że WCAG 2.2 zostanie ukończony i opublikowany w trzecim kwartale 2023 r.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423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C193A-4F37-1BF9-2BFE-E3FAFA0BF6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800" dirty="0"/>
              <a:t>WCAG 2.2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AD08EF-8308-9038-DF43-732DA8C182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atin typeface="+mj-lt"/>
              </a:rPr>
              <a:t>nie został jeszcze opublikowany</a:t>
            </a:r>
          </a:p>
        </p:txBody>
      </p:sp>
    </p:spTree>
    <p:extLst>
      <p:ext uri="{BB962C8B-B14F-4D97-AF65-F5344CB8AC3E}">
        <p14:creationId xmlns:p14="http://schemas.microsoft.com/office/powerpoint/2010/main" val="400715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083510-CB8A-0A76-06B1-BDA53A1BB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związku z tym bardzo zaskakują: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0CD9EA-7D19-0E15-1BF0-B1EF11A7F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Oferty firm dotyczące tworzenia stron zgodnie z WCAG 2.2</a:t>
            </a:r>
          </a:p>
          <a:p>
            <a:r>
              <a:rPr lang="pl-PL" dirty="0"/>
              <a:t>Zapytanie ofertowe dotyczące utworzenia strony zgodnie z WCAG 2.2 (zakończone wyborem wykonawcy)!</a:t>
            </a:r>
          </a:p>
        </p:txBody>
      </p:sp>
    </p:spTree>
    <p:extLst>
      <p:ext uri="{BB962C8B-B14F-4D97-AF65-F5344CB8AC3E}">
        <p14:creationId xmlns:p14="http://schemas.microsoft.com/office/powerpoint/2010/main" val="418977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C9A2B6-7CAB-738E-7F4E-13455D06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+mn-lt"/>
              </a:rPr>
              <a:t>Porównanie WCAG 2.1 i 2.2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B92D15C-5448-B5D5-5636-C49F769A9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3200" b="0" dirty="0"/>
              <a:t>WCAG 2.1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8C35CC2-34A5-41B0-A858-402CEF5760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4 zasady</a:t>
            </a:r>
          </a:p>
          <a:p>
            <a:r>
              <a:rPr lang="pl-PL" dirty="0"/>
              <a:t>13 wytycznych</a:t>
            </a:r>
          </a:p>
          <a:p>
            <a:r>
              <a:rPr lang="pl-PL" dirty="0"/>
              <a:t>78 kryteriów sukcesu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FC55F31-FC4B-345C-3579-DF15384B7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sz="3200" b="0" dirty="0"/>
              <a:t>WCAG 2.2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865C143-9492-6EFA-5DFC-F3D7179C8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853545" cy="3684588"/>
          </a:xfrm>
        </p:spPr>
        <p:txBody>
          <a:bodyPr/>
          <a:lstStyle/>
          <a:p>
            <a:r>
              <a:rPr lang="pl-PL" dirty="0"/>
              <a:t>4 zasady</a:t>
            </a:r>
          </a:p>
          <a:p>
            <a:r>
              <a:rPr lang="pl-PL" dirty="0"/>
              <a:t>13 wytycznych</a:t>
            </a:r>
          </a:p>
          <a:p>
            <a:r>
              <a:rPr lang="pl-PL" dirty="0"/>
              <a:t>87 kryteriów sukcesu</a:t>
            </a:r>
            <a:br>
              <a:rPr lang="pl-PL" dirty="0"/>
            </a:br>
            <a:r>
              <a:rPr lang="pl-PL" dirty="0"/>
              <a:t>(w tym jedno uznane za przestarzałe)</a:t>
            </a:r>
          </a:p>
        </p:txBody>
      </p:sp>
    </p:spTree>
    <p:extLst>
      <p:ext uri="{BB962C8B-B14F-4D97-AF65-F5344CB8AC3E}">
        <p14:creationId xmlns:p14="http://schemas.microsoft.com/office/powerpoint/2010/main" val="3755028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B30E1245-F9E8-40A5-FC89-7C3D5AA4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WCAG 2.2 a jego poprzednie wersje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6B15C20-04D5-068C-950F-8A3FFA72B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Rozszerza standard WCAG 2.1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Treści zgodne z WCAG 2.2 będą zgodne z WCAG 2.1 i WCAG 2.0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893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B30E1245-F9E8-40A5-FC89-7C3D5AA4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WCAG 2.2 – co nowego?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6B15C20-04D5-068C-950F-8A3FFA72B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Wytyczna 2.4 </a:t>
            </a:r>
            <a:r>
              <a:rPr lang="pl-PL" dirty="0"/>
              <a:t>Możliwość nawigacji</a:t>
            </a:r>
          </a:p>
          <a:p>
            <a:r>
              <a:rPr lang="pl-PL" dirty="0"/>
              <a:t>2.4.11 – Wygląd fokusu (AA)</a:t>
            </a:r>
          </a:p>
          <a:p>
            <a:r>
              <a:rPr lang="pl-PL" dirty="0"/>
              <a:t>2.4.12 – Nieprzysłonięty fokus (minimum) (AA)</a:t>
            </a:r>
          </a:p>
          <a:p>
            <a:r>
              <a:rPr lang="pl-PL" dirty="0"/>
              <a:t>2.4.13 – Nieprzysłonięty fokus (rozszerzony) (AAA)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Wytyczna 2.5 </a:t>
            </a:r>
            <a:r>
              <a:rPr lang="pl-PL" dirty="0"/>
              <a:t>Metody obsługi</a:t>
            </a:r>
          </a:p>
          <a:p>
            <a:r>
              <a:rPr lang="pl-PL" dirty="0"/>
              <a:t>2.5.7 – Ruchy przeciągania (AA)</a:t>
            </a:r>
          </a:p>
          <a:p>
            <a:r>
              <a:rPr lang="pl-PL" dirty="0"/>
              <a:t>2.5.8 – Rozmiar celu (minimalny) (AA)</a:t>
            </a:r>
          </a:p>
        </p:txBody>
      </p:sp>
    </p:spTree>
    <p:extLst>
      <p:ext uri="{BB962C8B-B14F-4D97-AF65-F5344CB8AC3E}">
        <p14:creationId xmlns:p14="http://schemas.microsoft.com/office/powerpoint/2010/main" val="190443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B30E1245-F9E8-40A5-FC89-7C3D5AA4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WCAG 2.2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6B15C20-04D5-068C-950F-8A3FFA72B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Wytyczna 3.2 </a:t>
            </a:r>
            <a:r>
              <a:rPr lang="pl-PL" dirty="0"/>
              <a:t>Przewidywalność</a:t>
            </a:r>
          </a:p>
          <a:p>
            <a:r>
              <a:rPr lang="pl-PL" dirty="0"/>
              <a:t>3.2.6 Spójna pomoc (A)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Wytyczna 3.3 </a:t>
            </a:r>
            <a:r>
              <a:rPr lang="pl-PL" dirty="0"/>
              <a:t>Pomoc przy wprowadzaniu informacji</a:t>
            </a:r>
          </a:p>
          <a:p>
            <a:r>
              <a:rPr lang="pl-PL" dirty="0"/>
              <a:t>3.3.7 Zbędne wpisy (A)</a:t>
            </a:r>
          </a:p>
          <a:p>
            <a:r>
              <a:rPr lang="pl-PL" dirty="0"/>
              <a:t>3.3.8 Dostępne uwierzytelnienie (AA)</a:t>
            </a:r>
          </a:p>
          <a:p>
            <a:r>
              <a:rPr lang="pl-PL" dirty="0"/>
              <a:t>3.3.9 Dostępne uwierzytelnienie (ulepszone) (AAA)</a:t>
            </a:r>
          </a:p>
        </p:txBody>
      </p:sp>
    </p:spTree>
    <p:extLst>
      <p:ext uri="{BB962C8B-B14F-4D97-AF65-F5344CB8AC3E}">
        <p14:creationId xmlns:p14="http://schemas.microsoft.com/office/powerpoint/2010/main" val="295223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B30E1245-F9E8-40A5-FC89-7C3D5AA4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WCAG 2.2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6B15C20-04D5-068C-950F-8A3FFA72B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Pozostałe proponowane zmiany:</a:t>
            </a:r>
          </a:p>
          <a:p>
            <a:r>
              <a:rPr lang="pl-PL" dirty="0"/>
              <a:t>2.4.7 Widoczny fokus</a:t>
            </a:r>
          </a:p>
          <a:p>
            <a:pPr marL="457200" lvl="1" indent="0">
              <a:buNone/>
            </a:pPr>
            <a:r>
              <a:rPr lang="pl-PL" dirty="0"/>
              <a:t>Podniesienie poziomu z AA do A </a:t>
            </a:r>
            <a:br>
              <a:rPr lang="pl-PL" dirty="0"/>
            </a:br>
            <a:r>
              <a:rPr lang="pl-PL" dirty="0"/>
              <a:t>(w projekcie z 25 stycznia br., dokładnie wczoraj wycofano ten pomysł)</a:t>
            </a:r>
          </a:p>
          <a:p>
            <a:r>
              <a:rPr lang="pl-PL" dirty="0"/>
              <a:t>4.1.1 Poprawność kodu</a:t>
            </a:r>
          </a:p>
          <a:p>
            <a:pPr marL="457200" lvl="1" indent="0">
              <a:buNone/>
            </a:pPr>
            <a:r>
              <a:rPr lang="pl-PL" dirty="0"/>
              <a:t>Kryterium uznane za przestarzałe i usunięte</a:t>
            </a:r>
          </a:p>
        </p:txBody>
      </p:sp>
    </p:spTree>
    <p:extLst>
      <p:ext uri="{BB962C8B-B14F-4D97-AF65-F5344CB8AC3E}">
        <p14:creationId xmlns:p14="http://schemas.microsoft.com/office/powerpoint/2010/main" val="156448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292839-6F0D-8DAA-0E74-DB75E9D12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2.4.11 – Wygląd fokusu (AA)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1105AF-7E02-2ED9-330A-333AAAC1F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3398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Jeśli wskaźnik fokusu jest widoczny, jedno lub oba z poniższych stwierdzeń są prawdziwe:</a:t>
            </a:r>
          </a:p>
          <a:p>
            <a:r>
              <a:rPr lang="pl-PL" dirty="0"/>
              <a:t>Cały wskaźnik fokusu spełnia wszystkie poniższe warunki:</a:t>
            </a:r>
          </a:p>
          <a:p>
            <a:pPr lvl="1"/>
            <a:r>
              <a:rPr lang="pl-PL" dirty="0"/>
              <a:t>otacza całość komponentu interfejsu użytkownika, komponentu podrzędnego, na którym się skupia, oraz</a:t>
            </a:r>
          </a:p>
          <a:p>
            <a:pPr lvl="1"/>
            <a:r>
              <a:rPr lang="pl-PL" dirty="0"/>
              <a:t>ma współczynnik kontrastu 3:1 pomiędzy tymi samymi pikselami 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sfokusowanym</a:t>
            </a:r>
            <a:r>
              <a:rPr lang="pl-PL" dirty="0"/>
              <a:t> i </a:t>
            </a:r>
            <a:r>
              <a:rPr lang="pl-PL" dirty="0" err="1"/>
              <a:t>niesfokusowanym</a:t>
            </a:r>
            <a:r>
              <a:rPr lang="pl-PL" dirty="0"/>
              <a:t> stanie, oraz</a:t>
            </a:r>
          </a:p>
          <a:p>
            <a:pPr lvl="1"/>
            <a:r>
              <a:rPr lang="pl-PL" dirty="0"/>
              <a:t>ma współczynnik kontrastu 3:1 względem przylegających kolorów niebędących częścią wskaźnika fokusu.</a:t>
            </a:r>
          </a:p>
        </p:txBody>
      </p:sp>
    </p:spTree>
    <p:extLst>
      <p:ext uri="{BB962C8B-B14F-4D97-AF65-F5344CB8AC3E}">
        <p14:creationId xmlns:p14="http://schemas.microsoft.com/office/powerpoint/2010/main" val="4276224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292839-6F0D-8DAA-0E74-DB75E9D12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2.4.11 – Wygląd fokusu (AA)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1105AF-7E02-2ED9-330A-333AAAC1F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90956" cy="4246402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Jeśli wskaźnik fokusu jest widoczny, jedno lub oba z poniższych stwierdzeń są prawdziwe:</a:t>
            </a:r>
          </a:p>
          <a:p>
            <a:r>
              <a:rPr lang="pl-PL" dirty="0"/>
              <a:t>Obszar wskaźnika fokusu spełnia wszystkie poniższe warunki:</a:t>
            </a:r>
          </a:p>
          <a:p>
            <a:pPr lvl="1"/>
            <a:r>
              <a:rPr lang="pl-PL" dirty="0"/>
              <a:t>ma obwód o wielkości przynajmniej 1 piksela CSS grubości </a:t>
            </a:r>
            <a:r>
              <a:rPr lang="pl-PL" dirty="0" err="1"/>
              <a:t>niesfokusowanego</a:t>
            </a:r>
            <a:r>
              <a:rPr lang="pl-PL" dirty="0"/>
              <a:t> komponentu bądź komponentu podrzędnego lub jest wielkości przynajmniej </a:t>
            </a:r>
            <a:br>
              <a:rPr lang="pl-PL" dirty="0"/>
            </a:br>
            <a:r>
              <a:rPr lang="pl-PL" dirty="0"/>
              <a:t>4 pikseli CSS grubości linii wzdłuż krótszego boku minimalnej ramki zamykającej </a:t>
            </a:r>
            <a:r>
              <a:rPr lang="pl-PL" dirty="0" err="1"/>
              <a:t>niesfokusowanego</a:t>
            </a:r>
            <a:r>
              <a:rPr lang="pl-PL" dirty="0"/>
              <a:t> komponentu bądź komponentu podrzędnego oraz</a:t>
            </a:r>
          </a:p>
          <a:p>
            <a:pPr lvl="1"/>
            <a:r>
              <a:rPr lang="pl-PL" dirty="0"/>
              <a:t>ma współczynnik kontrastu 3:1 pomiędzy tymi samymi pikselami 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sfokusowanym</a:t>
            </a:r>
            <a:r>
              <a:rPr lang="pl-PL" dirty="0"/>
              <a:t> i </a:t>
            </a:r>
            <a:r>
              <a:rPr lang="pl-PL" dirty="0" err="1"/>
              <a:t>niesfokusowanym</a:t>
            </a:r>
            <a:r>
              <a:rPr lang="pl-PL" dirty="0"/>
              <a:t> stanie oraz</a:t>
            </a:r>
          </a:p>
          <a:p>
            <a:pPr lvl="1"/>
            <a:r>
              <a:rPr lang="pl-PL" dirty="0"/>
              <a:t>ma współczynnik kontrastu 3:1 względem przylegających kolorów nie będących częścią wskaźnika fokusu lub nie jest cieńszy niż 2 piksele CSS</a:t>
            </a:r>
          </a:p>
        </p:txBody>
      </p:sp>
    </p:spTree>
    <p:extLst>
      <p:ext uri="{BB962C8B-B14F-4D97-AF65-F5344CB8AC3E}">
        <p14:creationId xmlns:p14="http://schemas.microsoft.com/office/powerpoint/2010/main" val="2479694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20A8CC-D473-DC29-60B1-40B8C1D0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2.4.12 – Nieprzysłonięty fokus (minimum) (AA)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B58F99-9BD1-BB0F-F78B-E77A5A24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Gdy komponent interfejsu użytkownika otrzymuje fokus klawiatury, komponent nie jest całkowicie zasłonięty przez treść stworzoną przez autora.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2AB11125-88C0-420D-8388-BA8ED1A2B5A4}"/>
              </a:ext>
            </a:extLst>
          </p:cNvPr>
          <p:cNvSpPr txBox="1">
            <a:spLocks/>
          </p:cNvSpPr>
          <p:nvPr/>
        </p:nvSpPr>
        <p:spPr>
          <a:xfrm>
            <a:off x="838200" y="31511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l-PL" dirty="0"/>
              <a:t>2.4.13 – Nieprzysłonięty fokus (rozszerzony) (AAA)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D9CE5EF4-072C-C258-CD97-C70A4610B037}"/>
              </a:ext>
            </a:extLst>
          </p:cNvPr>
          <p:cNvSpPr txBox="1">
            <a:spLocks/>
          </p:cNvSpPr>
          <p:nvPr/>
        </p:nvSpPr>
        <p:spPr>
          <a:xfrm>
            <a:off x="838200" y="4611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/>
              <a:t>Gdy komponent interfejsu użytkownika otrzymuje fokus klawiatury, żadna część komponentu nie jest zasłonięta (i nie jest zakrywana) przez treść stworzoną przez autora.</a:t>
            </a:r>
          </a:p>
        </p:txBody>
      </p:sp>
    </p:spTree>
    <p:extLst>
      <p:ext uri="{BB962C8B-B14F-4D97-AF65-F5344CB8AC3E}">
        <p14:creationId xmlns:p14="http://schemas.microsoft.com/office/powerpoint/2010/main" val="1033711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6218D0-836C-C49D-6551-E86A6CC75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2.5.7 – Ruchy przeciągania (AA)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544A0E-AD3B-6D5E-A00B-BDCC95760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Wszystkie funkcjonalności, które wykorzystują do działania ruch przeciągania, można zrealizować za pomocą dotyku jednopunktowego bez przeciągania, chyba że przeciąganie jest niezbędne lub funkcjonalność jest określona przez program użytkownika, a nie autora treści.</a:t>
            </a:r>
          </a:p>
        </p:txBody>
      </p:sp>
    </p:spTree>
    <p:extLst>
      <p:ext uri="{BB962C8B-B14F-4D97-AF65-F5344CB8AC3E}">
        <p14:creationId xmlns:p14="http://schemas.microsoft.com/office/powerpoint/2010/main" val="875640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97ECBE-B4D0-D32D-03BF-0F80AC97C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2.5.8 – Rozmiar celu (minimalny) (AA)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9FFA6C-B13A-4F43-381C-81400013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Rozmiar celu punktu dotykowego wynosi co najmniej 24 na 24 piksele CSS, chyba że:</a:t>
            </a:r>
          </a:p>
          <a:p>
            <a:r>
              <a:rPr lang="pl-PL" b="1" dirty="0"/>
              <a:t>Odstępy</a:t>
            </a:r>
            <a:r>
              <a:rPr lang="pl-PL" dirty="0"/>
              <a:t>: Cele nie nachodzą na siebie i są oddzielone odstępami o wielkości co najmniej 24 pikseli CSS,</a:t>
            </a:r>
          </a:p>
          <a:p>
            <a:r>
              <a:rPr lang="pl-PL" b="1" dirty="0"/>
              <a:t>Odpowiednik</a:t>
            </a:r>
            <a:r>
              <a:rPr lang="pl-PL" dirty="0"/>
              <a:t>: Efekt może być osiągnięty na tej samej stronie za pomocą innej kontrolki, która spełnia to kryterium,</a:t>
            </a:r>
          </a:p>
          <a:p>
            <a:r>
              <a:rPr lang="pl-PL" b="1" dirty="0" err="1"/>
              <a:t>Śródliniowe</a:t>
            </a:r>
            <a:r>
              <a:rPr lang="pl-PL" dirty="0"/>
              <a:t>: Cel znajduje się w zdaniu, na liście wypunktowanej bądź numerowanej, lub jego rozmiar jest w inny sposób ograniczony przez wysokość linii tekstu niebędącego celem,</a:t>
            </a:r>
          </a:p>
        </p:txBody>
      </p:sp>
    </p:spTree>
    <p:extLst>
      <p:ext uri="{BB962C8B-B14F-4D97-AF65-F5344CB8AC3E}">
        <p14:creationId xmlns:p14="http://schemas.microsoft.com/office/powerpoint/2010/main" val="3808362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97ECBE-B4D0-D32D-03BF-0F80AC97C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2.5.8 – Rozmiar celu (minimalny) (AA)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9FFA6C-B13A-4F43-381C-81400013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Rozmiar celu punktu dotykowego wynosi co najmniej 24 na 24 piksele CSS, chyba że:</a:t>
            </a:r>
          </a:p>
          <a:p>
            <a:r>
              <a:rPr lang="pl-PL" b="1" dirty="0"/>
              <a:t>Kontrolowany przez program użytkownika</a:t>
            </a:r>
            <a:r>
              <a:rPr lang="pl-PL" dirty="0"/>
              <a:t>: Rozmiar celu określony jest przez program użytkownika i nie jest modyfikowany przez autora,</a:t>
            </a:r>
          </a:p>
          <a:p>
            <a:r>
              <a:rPr lang="pl-PL" b="1" dirty="0"/>
              <a:t>Istotny</a:t>
            </a:r>
            <a:r>
              <a:rPr lang="pl-PL" dirty="0"/>
              <a:t>: Sposób przedstawienia celu jest niezbędny albo jest prawnie wymagany przy przekazywaniu informacji.</a:t>
            </a:r>
          </a:p>
        </p:txBody>
      </p:sp>
    </p:spTree>
    <p:extLst>
      <p:ext uri="{BB962C8B-B14F-4D97-AF65-F5344CB8AC3E}">
        <p14:creationId xmlns:p14="http://schemas.microsoft.com/office/powerpoint/2010/main" val="68937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84C921-A593-1E74-8550-FD7166510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3.2.6 Spójna pomoc (A)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F496D6-3FC3-FE45-C792-4613BADE6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Jeśli strona internetowa będzie zawierać którykolwiek z mechanizmów pomocy wymienionych poniżej:</a:t>
            </a:r>
          </a:p>
          <a:p>
            <a:r>
              <a:rPr lang="pl-PL" dirty="0"/>
              <a:t>dane kontaktowe osoby, </a:t>
            </a:r>
          </a:p>
          <a:p>
            <a:r>
              <a:rPr lang="pl-PL" dirty="0"/>
              <a:t>mechanizm kontaktu z osobą,</a:t>
            </a:r>
          </a:p>
          <a:p>
            <a:r>
              <a:rPr lang="pl-PL" dirty="0"/>
              <a:t>opcję samopomocy,</a:t>
            </a:r>
          </a:p>
          <a:p>
            <a:r>
              <a:rPr lang="pl-PL" dirty="0"/>
              <a:t>w pełni zautomatyzowany mechanizm kontaktowy,</a:t>
            </a:r>
          </a:p>
          <a:p>
            <a:pPr marL="0" indent="0">
              <a:buNone/>
            </a:pPr>
            <a:r>
              <a:rPr lang="pl-PL" dirty="0"/>
              <a:t>to w sytuacji powtarzania ich w ramach zestawu stron internetowych, muszą one występować w tej samej kolejności.</a:t>
            </a:r>
          </a:p>
        </p:txBody>
      </p:sp>
    </p:spTree>
    <p:extLst>
      <p:ext uri="{BB962C8B-B14F-4D97-AF65-F5344CB8AC3E}">
        <p14:creationId xmlns:p14="http://schemas.microsoft.com/office/powerpoint/2010/main" val="2807796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84C921-A593-1E74-8550-FD7166510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3.3.7 Zbędne wpisy (A)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F496D6-3FC3-FE45-C792-4613BADE6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Informacje uprzednio wprowadzone przez użytkownika lub dostarczone mu, które należy wpisać ponownie w tej samej procedurze są:</a:t>
            </a:r>
          </a:p>
          <a:p>
            <a:r>
              <a:rPr lang="pl-PL" dirty="0"/>
              <a:t>wypełniane automatycznie, lub</a:t>
            </a:r>
          </a:p>
          <a:p>
            <a:r>
              <a:rPr lang="pl-PL" dirty="0"/>
              <a:t>proponowane do wyboru przez użytkownika.</a:t>
            </a:r>
          </a:p>
          <a:p>
            <a:pPr marL="0" indent="0">
              <a:buNone/>
            </a:pPr>
            <a:r>
              <a:rPr lang="pl-PL" dirty="0"/>
              <a:t>Z wyjątkiem, gdy:</a:t>
            </a:r>
          </a:p>
          <a:p>
            <a:r>
              <a:rPr lang="pl-PL" dirty="0"/>
              <a:t>ponowne wprowadzenie informacji jest niezbędne,</a:t>
            </a:r>
          </a:p>
          <a:p>
            <a:r>
              <a:rPr lang="pl-PL" dirty="0"/>
              <a:t>informacje są niezbędne do zapewnienia bezpieczeństwa treści, lub</a:t>
            </a:r>
          </a:p>
          <a:p>
            <a:r>
              <a:rPr lang="pl-PL" dirty="0"/>
              <a:t>poprzednio wprowadzone informacje są nieaktualne.</a:t>
            </a:r>
          </a:p>
        </p:txBody>
      </p:sp>
    </p:spTree>
    <p:extLst>
      <p:ext uri="{BB962C8B-B14F-4D97-AF65-F5344CB8AC3E}">
        <p14:creationId xmlns:p14="http://schemas.microsoft.com/office/powerpoint/2010/main" val="1843465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C6CBC9-AE2A-5F11-0995-61FA2773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3.3.8 – Dostępne uwierzytelnienie (AA)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D48630-0CB3-75FF-9D3E-457E2188B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Test funkcji poznawczych (takich jak zapamiętywanie hasła lub rozwiązywanie zagadki) nie jest wymagane dla żadnego etapu procesu uwierzytelniania, chyba że etap ten zapewnia co najmniej jeden </a:t>
            </a:r>
            <a:br>
              <a:rPr lang="pl-PL" dirty="0"/>
            </a:br>
            <a:r>
              <a:rPr lang="pl-PL" dirty="0"/>
              <a:t>z następujących elementów:</a:t>
            </a:r>
          </a:p>
          <a:p>
            <a:pPr lvl="1"/>
            <a:r>
              <a:rPr lang="pl-PL" dirty="0"/>
              <a:t>alternatywa</a:t>
            </a:r>
          </a:p>
          <a:p>
            <a:pPr lvl="1"/>
            <a:r>
              <a:rPr lang="pl-PL" dirty="0"/>
              <a:t>mechanizm</a:t>
            </a:r>
          </a:p>
          <a:p>
            <a:pPr lvl="1"/>
            <a:r>
              <a:rPr lang="pl-PL" dirty="0"/>
              <a:t>rozpoznawania obiektów</a:t>
            </a:r>
          </a:p>
          <a:p>
            <a:pPr lvl="1"/>
            <a:r>
              <a:rPr lang="pl-PL" dirty="0"/>
              <a:t>osobista treść</a:t>
            </a:r>
          </a:p>
        </p:txBody>
      </p:sp>
    </p:spTree>
    <p:extLst>
      <p:ext uri="{BB962C8B-B14F-4D97-AF65-F5344CB8AC3E}">
        <p14:creationId xmlns:p14="http://schemas.microsoft.com/office/powerpoint/2010/main" val="2900550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C6CBC9-AE2A-5F11-0995-61FA2773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3.3.9 – Dostępne uwierzytelnienie (ulepszone) (AAA)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D48630-0CB3-75FF-9D3E-457E2188B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Test funkcji poznawczych (takich jak zapamiętywanie hasła lub rozwiązywanie zagadki) nie jest wymagany dla żadnego etapu procesu uwierzytelniania, chyba że etap ten zapewnia co najmniej jeden </a:t>
            </a:r>
            <a:br>
              <a:rPr lang="pl-PL" dirty="0"/>
            </a:br>
            <a:r>
              <a:rPr lang="pl-PL" dirty="0"/>
              <a:t>z następujących elementów:</a:t>
            </a:r>
          </a:p>
          <a:p>
            <a:pPr lvl="1"/>
            <a:r>
              <a:rPr lang="pl-PL" dirty="0"/>
              <a:t>alternatywa</a:t>
            </a:r>
          </a:p>
          <a:p>
            <a:pPr lvl="1"/>
            <a:r>
              <a:rPr lang="pl-PL" dirty="0"/>
              <a:t>mechanizm</a:t>
            </a:r>
          </a:p>
        </p:txBody>
      </p:sp>
    </p:spTree>
    <p:extLst>
      <p:ext uri="{BB962C8B-B14F-4D97-AF65-F5344CB8AC3E}">
        <p14:creationId xmlns:p14="http://schemas.microsoft.com/office/powerpoint/2010/main" val="3191476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C193A-4F37-1BF9-2BFE-E3FAFA0BF6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800" dirty="0"/>
              <a:t>WCAG 2.2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AD08EF-8308-9038-DF43-732DA8C182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atin typeface="+mj-lt"/>
              </a:rPr>
              <a:t>nie został jeszcze opublikowany</a:t>
            </a:r>
          </a:p>
        </p:txBody>
      </p:sp>
    </p:spTree>
    <p:extLst>
      <p:ext uri="{BB962C8B-B14F-4D97-AF65-F5344CB8AC3E}">
        <p14:creationId xmlns:p14="http://schemas.microsoft.com/office/powerpoint/2010/main" val="129989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C193A-4F37-1BF9-2BFE-E3FAFA0BF6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AD08EF-8308-9038-DF43-732DA8C182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Paweł Starościak</a:t>
            </a:r>
          </a:p>
        </p:txBody>
      </p:sp>
    </p:spTree>
    <p:extLst>
      <p:ext uri="{BB962C8B-B14F-4D97-AF65-F5344CB8AC3E}">
        <p14:creationId xmlns:p14="http://schemas.microsoft.com/office/powerpoint/2010/main" val="417937418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ad 1.potx" id="{982FD938-D908-4F56-A1E1-3F55D0C7969B}" vid="{41852540-F71C-43F0-BA35-277DA7F1DB1C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gaad 1</Template>
  <TotalTime>501</TotalTime>
  <Words>1030</Words>
  <Application>Microsoft Macintosh PowerPoint</Application>
  <PresentationFormat>Panoramiczny</PresentationFormat>
  <Paragraphs>124</Paragraphs>
  <Slides>22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Motyw pakietu Office</vt:lpstr>
      <vt:lpstr>Zmiany w standardzie WCAG 2.2</vt:lpstr>
      <vt:lpstr>Krótka historia WCAG</vt:lpstr>
      <vt:lpstr>WCAG 2.2 aktualnie nie został jeszcze opublikowany</vt:lpstr>
      <vt:lpstr>WCAG 2.2</vt:lpstr>
      <vt:lpstr>W związku z tym bardzo zaskakują:</vt:lpstr>
      <vt:lpstr>Porównanie WCAG 2.1 i 2.2</vt:lpstr>
      <vt:lpstr>WCAG 2.2 a jego poprzednie wersje</vt:lpstr>
      <vt:lpstr>WCAG 2.2 – co nowego?</vt:lpstr>
      <vt:lpstr>WCAG 2.2</vt:lpstr>
      <vt:lpstr>WCAG 2.2</vt:lpstr>
      <vt:lpstr>2.4.11 – Wygląd fokusu (AA)</vt:lpstr>
      <vt:lpstr>2.4.11 – Wygląd fokusu (AA) cd.</vt:lpstr>
      <vt:lpstr>2.4.12 – Nieprzysłonięty fokus (minimum) (AA)</vt:lpstr>
      <vt:lpstr>2.5.7 – Ruchy przeciągania (AA)</vt:lpstr>
      <vt:lpstr>2.5.8 – Rozmiar celu (minimalny) (AA)</vt:lpstr>
      <vt:lpstr>2.5.8 – Rozmiar celu (minimalny) (AA) cd.</vt:lpstr>
      <vt:lpstr>3.2.6 Spójna pomoc (A)</vt:lpstr>
      <vt:lpstr>3.3.7 Zbędne wpisy (A)</vt:lpstr>
      <vt:lpstr>3.3.8 – Dostępne uwierzytelnienie (AA)</vt:lpstr>
      <vt:lpstr>3.3.9 – Dostępne uwierzytelnienie (ulepszone) (AAA)</vt:lpstr>
      <vt:lpstr>WCAG 2.2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Sławomir Mirski</dc:creator>
  <cp:lastModifiedBy>Paweł Starościak</cp:lastModifiedBy>
  <cp:revision>12</cp:revision>
  <cp:lastPrinted>2023-05-16T19:56:22Z</cp:lastPrinted>
  <dcterms:created xsi:type="dcterms:W3CDTF">2023-05-15T06:23:13Z</dcterms:created>
  <dcterms:modified xsi:type="dcterms:W3CDTF">2023-05-22T08:19:23Z</dcterms:modified>
</cp:coreProperties>
</file>