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77" r:id="rId4"/>
    <p:sldId id="260" r:id="rId5"/>
    <p:sldId id="261" r:id="rId6"/>
    <p:sldId id="262" r:id="rId7"/>
    <p:sldId id="276" r:id="rId8"/>
    <p:sldId id="279" r:id="rId9"/>
    <p:sldId id="280" r:id="rId10"/>
    <p:sldId id="267" r:id="rId11"/>
    <p:sldId id="270" r:id="rId12"/>
    <p:sldId id="275" r:id="rId13"/>
    <p:sldId id="272" r:id="rId14"/>
    <p:sldId id="278" r:id="rId15"/>
    <p:sldId id="271" r:id="rId16"/>
    <p:sldId id="273" r:id="rId17"/>
    <p:sldId id="274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6235" autoAdjust="0"/>
  </p:normalViewPr>
  <p:slideViewPr>
    <p:cSldViewPr snapToGrid="0">
      <p:cViewPr varScale="1">
        <p:scale>
          <a:sx n="69" d="100"/>
          <a:sy n="69" d="100"/>
        </p:scale>
        <p:origin x="768" y="72"/>
      </p:cViewPr>
      <p:guideLst/>
    </p:cSldViewPr>
  </p:slideViewPr>
  <p:outlineViewPr>
    <p:cViewPr>
      <p:scale>
        <a:sx n="33" d="100"/>
        <a:sy n="33" d="100"/>
      </p:scale>
      <p:origin x="0" y="-56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392F0-1F88-49DC-89ED-0489E769CF9F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A81B2-DA76-482E-8527-36BFB4977B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42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176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1541A5C-ADEF-FD09-8AC4-75E25C91C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F59BF6B3-DEF8-16C4-0251-C4124940E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C73533A-B57A-699E-F6C9-7921245E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A229645-D97D-C005-6C6F-A170243A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0EFFA7A-5A98-9547-5F45-79B02742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24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7235827-DE3D-1BC0-4DF7-FF81A02F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8BE5CC3-1F39-2807-B73C-70EA3487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640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706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281845C-7509-2CFC-E14D-5DE3DE45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A2B1B1E-D275-FB79-6FF4-713622B29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F8DF281C-3406-0D88-2B08-AE3F3FAA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92265F7-5D4B-94EC-6217-407C592A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9BE3145-0E4B-3FE1-F093-037B4A0F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43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0D69846-F947-CF9C-08E9-F6ABF7D0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C3A85964-18DD-BA5A-B395-49F8F348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81765ABA-BF87-6229-754A-9A8620A04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78A40358-656A-77FD-5204-67FCEFA1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E7ABFA3-0E83-816F-73D0-97A10C53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063C7737-D1DC-5A62-BD7F-CA3FAB37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30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AD8E8BD-6110-C3BA-6FBC-9CB5F7151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740174A-6440-6625-CFAF-A46C9085B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B175A6F5-3CD5-20AD-9AB8-CC43AD04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1BB4A386-3BBB-5E27-1E8C-11CDA7B47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C97F1C7-64D1-9C25-86C2-CEDC9923A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39AACD1-B595-9F14-9711-69325ED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A95B211A-13B7-04F9-201E-00F5FE5E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7B2BF243-CF9F-F42E-C41F-2A4CF215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238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4189B40-92F9-9073-F388-A1E812A2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AA33A547-B41B-9179-5FE4-5A71064A8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55FA3932-9849-CA35-114F-AAF9C67B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8A468A55-DA2A-0FB9-3C7D-AFB09E06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5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F2C3E7FC-E5CA-7C0F-E5A1-F2FAD2DB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7FB6D489-7784-8426-5156-58579508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85DE9415-0452-7186-8B7F-EC7545AB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93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B42CFDF-90BB-B38E-043F-1E58C53F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3DAFDBE-10A4-B860-7696-22732CBAD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C1ED93F9-434E-853A-14BC-0F8A8AA7E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B69900B-A264-29CE-32D8-752A4A48E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8620B7F-9248-E631-79D6-8F3FA579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6FEFDF3B-7285-8E05-B569-EB8456F8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36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020C40C-3328-7CB0-1496-41D60C54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02057066-447F-F32D-0F50-58F86EA39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DA0D80B9-DB10-60CA-D453-7E2D175C8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FC4B0CC0-9A1C-88A7-23C4-B642EE8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2778E4DA-9D73-5209-FB44-02585DE1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55A979E-827C-02E1-D742-5B717947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32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78C74EC-A73E-CE6A-56F8-03AEBFB8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A4BC6E88-396F-E88B-A698-BA66DA1FA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27141BF3-3A04-54E2-0E43-860BFB97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6A4E259-6CAA-2D41-E325-77A33AB4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27AA294-78D4-52B8-7E36-DAB2AC6E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577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CE083EBE-9F78-F3BE-54E9-C9E916D08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C8AE693A-C7F4-6668-E419-629C7DCAE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F9440F4B-45E9-3A14-A36A-40D3011C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F09A2D58-710F-7D67-7AFB-2C0AA666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6EC40FC-6A2C-5ECA-37B1-6032C5F3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488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E6D45A67-6198-4449-E99B-12B459ED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1B754A26-5AF5-0D6C-308F-2922598D4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0278A99-2D54-D6D5-76FF-03AAF6C50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10CB3-4AFC-45D8-BB36-515A1D21D7D7}" type="datetimeFigureOut">
              <a:rPr lang="pl-PL" smtClean="0"/>
              <a:t>17.05.2023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7C8339A-018B-900F-5C91-3BC7DCBBD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99086F3E-06EC-808F-A230-62057215D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342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sap.sejm.gov.pl/isap.nsf/DocDetails.xsp?id=WDU2019000084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pl/web/dostepnosc-cyfrowa/deklaracja-dostepnosci-przyklad" TargetMode="External"/><Relationship Id="rId2" Type="http://schemas.openxmlformats.org/officeDocument/2006/relationships/hyperlink" Target="https://www.gov.pl/web/dostepnosc-cyfrowa/jak-przygotowac-deklaracje-dostepnosc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v.pl/web/dostepnosc-cyfrowa/publikowanie-deklaracji-dostepnosci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tilitia.pl/deklaracj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8CC18C8-B07C-9B7B-4FC4-107F40E6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722" y="1335439"/>
            <a:ext cx="9144000" cy="1850128"/>
          </a:xfrm>
        </p:spPr>
        <p:txBody>
          <a:bodyPr/>
          <a:lstStyle/>
          <a:p>
            <a:pPr algn="l"/>
            <a:r>
              <a:rPr lang="pl-PL" dirty="0"/>
              <a:t>Jak dobrze opisać dostępność?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F58CC17E-F824-786E-1286-4D6C733B0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22" y="3591770"/>
            <a:ext cx="9144000" cy="937937"/>
          </a:xfrm>
        </p:spPr>
        <p:txBody>
          <a:bodyPr/>
          <a:lstStyle/>
          <a:p>
            <a:pPr algn="l"/>
            <a:r>
              <a:rPr lang="pl-PL" dirty="0" smtClean="0"/>
              <a:t>Marek Kowalski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43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Deklaracja Dostępności?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pl-PL" dirty="0"/>
              <a:t>Deklaracja dostępności to </a:t>
            </a:r>
            <a:r>
              <a:rPr lang="pl-PL" b="1" dirty="0"/>
              <a:t>opis dostępności podmiotu publicznego</a:t>
            </a:r>
            <a:r>
              <a:rPr lang="pl-PL" dirty="0"/>
              <a:t> dla osób z </a:t>
            </a:r>
            <a:r>
              <a:rPr lang="pl-PL" dirty="0" smtClean="0"/>
              <a:t>niepełnosprawnościami (OzN).</a:t>
            </a:r>
            <a:endParaRPr lang="pl-PL" dirty="0"/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pl-PL" dirty="0"/>
              <a:t>Informuje te osoby o </a:t>
            </a:r>
            <a:r>
              <a:rPr lang="pl-PL" b="1" dirty="0"/>
              <a:t>rozwiązaniach</a:t>
            </a:r>
            <a:r>
              <a:rPr lang="pl-PL" dirty="0"/>
              <a:t>, ale też </a:t>
            </a:r>
            <a:r>
              <a:rPr lang="pl-PL" b="1" dirty="0" smtClean="0"/>
              <a:t>problemach</a:t>
            </a:r>
            <a:r>
              <a:rPr lang="pl-PL" dirty="0" smtClean="0"/>
              <a:t>, </a:t>
            </a:r>
            <a:r>
              <a:rPr lang="pl-PL" dirty="0"/>
              <a:t>jakie mogą spotkać na stronie internetowej, w aplikacji mobilnej i budynkach danego podmiotu publicznego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932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warto pamiętać?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pl-PL" dirty="0" smtClean="0"/>
              <a:t>Nawet </a:t>
            </a:r>
            <a:r>
              <a:rPr lang="pl-PL" dirty="0"/>
              <a:t>jeśli strona internetowa jest niedostępna to </a:t>
            </a:r>
            <a:r>
              <a:rPr lang="pl-PL" b="1" dirty="0"/>
              <a:t>musi mieć w pełni dostępną deklarację</a:t>
            </a:r>
            <a:r>
              <a:rPr lang="pl-PL" dirty="0"/>
              <a:t>, która opisuje ten stan</a:t>
            </a:r>
            <a:r>
              <a:rPr lang="pl-PL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pl-PL" dirty="0" smtClean="0"/>
              <a:t>Deklarację Dostępności sporządza się </a:t>
            </a:r>
            <a:r>
              <a:rPr lang="pl-PL" b="1" dirty="0" smtClean="0"/>
              <a:t>dla </a:t>
            </a:r>
            <a:r>
              <a:rPr lang="pl-PL" b="1" dirty="0"/>
              <a:t>każdej wersji językowej</a:t>
            </a:r>
            <a:r>
              <a:rPr lang="pl-PL" dirty="0"/>
              <a:t> strony internetowej lub aplikacji mobilnej, </a:t>
            </a:r>
            <a:r>
              <a:rPr lang="pl-PL" b="1" dirty="0"/>
              <a:t>w języku wersji strony internetowej lub aplikacji mobilnej</a:t>
            </a:r>
            <a:r>
              <a:rPr lang="pl-PL" dirty="0"/>
              <a:t>, do której się </a:t>
            </a:r>
            <a:r>
              <a:rPr lang="pl-PL" dirty="0" smtClean="0"/>
              <a:t>odnosi.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pl-PL" dirty="0"/>
              <a:t>W przypadku </a:t>
            </a:r>
            <a:r>
              <a:rPr lang="pl-PL" dirty="0" smtClean="0"/>
              <a:t>braku </a:t>
            </a:r>
            <a:r>
              <a:rPr lang="pl-PL" smtClean="0"/>
              <a:t>Deklaracji Dostępności </a:t>
            </a:r>
            <a:r>
              <a:rPr lang="pl-PL" dirty="0" smtClean="0"/>
              <a:t>albo </a:t>
            </a:r>
            <a:r>
              <a:rPr lang="pl-PL" dirty="0"/>
              <a:t>wymaganych dla </a:t>
            </a:r>
            <a:r>
              <a:rPr lang="pl-PL" dirty="0" smtClean="0"/>
              <a:t>Deklaracji Dostępności elementów, </a:t>
            </a:r>
            <a:r>
              <a:rPr lang="pl-PL" dirty="0"/>
              <a:t>jest nakładana </a:t>
            </a:r>
            <a:r>
              <a:rPr lang="pl-PL" b="1" dirty="0"/>
              <a:t>kara pieniężna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82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dirty="0"/>
              <a:t>Od 23 września 2020 r. </a:t>
            </a:r>
            <a:r>
              <a:rPr lang="pl-PL" b="1" dirty="0" smtClean="0"/>
              <a:t>deklaracja </a:t>
            </a:r>
            <a:r>
              <a:rPr lang="pl-PL" b="1" dirty="0"/>
              <a:t>jest obowiązkowa</a:t>
            </a:r>
            <a:r>
              <a:rPr lang="pl-PL" dirty="0"/>
              <a:t> dla każdej strony internetowej, a od 23 czerwca 2021 r. dla każdej aplikacji mobilnej, która należy do podmiotu publicznego.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dirty="0"/>
              <a:t>Obowiązek ten wynika z </a:t>
            </a:r>
            <a:r>
              <a:rPr lang="pl-PL" dirty="0">
                <a:hlinkClick r:id="rId2"/>
              </a:rPr>
              <a:t>Ustawy z 4 kwietnia 2019 r. o dostępności cyfrowej stron internetowych i aplikacji mobilnych podmiotów publicznych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065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aktualnych wymogów </a:t>
            </a:r>
            <a:r>
              <a:rPr lang="pl-PL" dirty="0" smtClean="0"/>
              <a:t>dotyczących</a:t>
            </a:r>
            <a:br>
              <a:rPr lang="pl-PL" dirty="0" smtClean="0"/>
            </a:br>
            <a:r>
              <a:rPr lang="pl-PL" dirty="0" smtClean="0"/>
              <a:t>Deklaracji </a:t>
            </a:r>
            <a:r>
              <a:rPr lang="pl-PL" dirty="0"/>
              <a:t>Dostępności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Bef>
                <a:spcPts val="1800"/>
              </a:spcBef>
            </a:pPr>
            <a:r>
              <a:rPr lang="pl-PL" dirty="0">
                <a:hlinkClick r:id="rId2"/>
              </a:rPr>
              <a:t>Jak przygotować deklarację dostępności?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>
                <a:hlinkClick r:id="rId3"/>
              </a:rPr>
              <a:t>Przykładowa deklaracja dostępności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>
                <a:hlinkClick r:id="rId4"/>
              </a:rPr>
              <a:t>Warunki techniczne deklaracji </a:t>
            </a:r>
            <a:r>
              <a:rPr lang="pl-PL" dirty="0" smtClean="0">
                <a:hlinkClick r:id="rId4"/>
              </a:rPr>
              <a:t>dostępności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1352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Zawartość Deklaracji Dostępności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dirty="0"/>
              <a:t>Zawartość </a:t>
            </a:r>
            <a:r>
              <a:rPr lang="pl-PL" dirty="0" smtClean="0"/>
              <a:t>Deklaracji Dostępności </a:t>
            </a:r>
            <a:r>
              <a:rPr lang="pl-PL" dirty="0"/>
              <a:t>jest dokładnie </a:t>
            </a:r>
            <a:r>
              <a:rPr lang="pl-PL" dirty="0" smtClean="0"/>
              <a:t>określona i wspólna</a:t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całej Unii </a:t>
            </a:r>
            <a:r>
              <a:rPr lang="pl-PL" dirty="0" smtClean="0"/>
              <a:t>Europejskiej.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dirty="0" smtClean="0"/>
              <a:t>Sporządza </a:t>
            </a:r>
            <a:r>
              <a:rPr lang="pl-PL" dirty="0"/>
              <a:t>się </a:t>
            </a:r>
            <a:r>
              <a:rPr lang="pl-PL" dirty="0" smtClean="0"/>
              <a:t>ją z </a:t>
            </a:r>
            <a:r>
              <a:rPr lang="pl-PL" dirty="0"/>
              <a:t>wykorzystaniem wzoru określonego w </a:t>
            </a:r>
            <a:r>
              <a:rPr lang="pl-PL" dirty="0" smtClean="0"/>
              <a:t>załączniku</a:t>
            </a:r>
            <a:br>
              <a:rPr lang="pl-PL" dirty="0" smtClean="0"/>
            </a:br>
            <a:r>
              <a:rPr lang="pl-PL" dirty="0" smtClean="0"/>
              <a:t>do </a:t>
            </a:r>
            <a:r>
              <a:rPr lang="pl-PL" dirty="0"/>
              <a:t>decyzji wykonawczej Komisji (UE) 2018/1523 z dnia 11 października 2018 r.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46224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Zawartość Deklaracji Dostępności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dirty="0" smtClean="0"/>
              <a:t>W </a:t>
            </a:r>
            <a:r>
              <a:rPr lang="pl-PL" dirty="0"/>
              <a:t>deklaracji są 3 rodzaje treści</a:t>
            </a:r>
            <a:r>
              <a:rPr lang="pl-PL" dirty="0" smtClean="0"/>
              <a:t>:</a:t>
            </a:r>
          </a:p>
          <a:p>
            <a:pPr>
              <a:spcBef>
                <a:spcPts val="1800"/>
              </a:spcBef>
            </a:pPr>
            <a:r>
              <a:rPr lang="pl-PL" dirty="0"/>
              <a:t>takie, które </a:t>
            </a:r>
            <a:r>
              <a:rPr lang="pl-PL" b="1" dirty="0" smtClean="0"/>
              <a:t>należy </a:t>
            </a:r>
            <a:r>
              <a:rPr lang="pl-PL" b="1" dirty="0"/>
              <a:t>użyć co do słowa</a:t>
            </a:r>
            <a:r>
              <a:rPr lang="pl-PL" dirty="0"/>
              <a:t> zgodnie z wzorem, </a:t>
            </a:r>
            <a:r>
              <a:rPr lang="pl-PL" dirty="0" smtClean="0"/>
              <a:t>uzupełniając </a:t>
            </a:r>
            <a:r>
              <a:rPr lang="pl-PL" dirty="0"/>
              <a:t>tylko np. nazwą podmiotu </a:t>
            </a:r>
            <a:r>
              <a:rPr lang="pl-PL" dirty="0" smtClean="0"/>
              <a:t>publicznego</a:t>
            </a:r>
          </a:p>
          <a:p>
            <a:pPr>
              <a:spcBef>
                <a:spcPts val="1800"/>
              </a:spcBef>
            </a:pPr>
            <a:r>
              <a:rPr lang="pl-PL" dirty="0"/>
              <a:t>takie, które </a:t>
            </a:r>
            <a:r>
              <a:rPr lang="pl-PL" b="1" dirty="0" smtClean="0"/>
              <a:t>można </a:t>
            </a:r>
            <a:r>
              <a:rPr lang="pl-PL" b="1" dirty="0"/>
              <a:t>opisać własnymi słowami</a:t>
            </a:r>
            <a:r>
              <a:rPr lang="pl-PL" dirty="0"/>
              <a:t>, ale </a:t>
            </a:r>
            <a:r>
              <a:rPr lang="pl-PL" dirty="0" smtClean="0"/>
              <a:t>uwzględniając</a:t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tym opisie konkretne wymagane elementy</a:t>
            </a:r>
          </a:p>
          <a:p>
            <a:pPr>
              <a:spcBef>
                <a:spcPts val="1800"/>
              </a:spcBef>
            </a:pPr>
            <a:r>
              <a:rPr lang="pl-PL" dirty="0"/>
              <a:t>inne </a:t>
            </a:r>
            <a:r>
              <a:rPr lang="pl-PL" b="1" dirty="0"/>
              <a:t>nieobowiązkowe treści</a:t>
            </a:r>
            <a:r>
              <a:rPr lang="pl-PL" dirty="0"/>
              <a:t>, przydatne dla </a:t>
            </a:r>
            <a:r>
              <a:rPr lang="pl-PL" dirty="0" smtClean="0"/>
              <a:t>OzN, </a:t>
            </a:r>
            <a:r>
              <a:rPr lang="pl-PL" dirty="0"/>
              <a:t>korzystających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informacji i usług danego podmiotu </a:t>
            </a:r>
            <a:r>
              <a:rPr lang="pl-PL" dirty="0" smtClean="0"/>
              <a:t>publicznego</a:t>
            </a:r>
            <a:endParaRPr lang="pl-PL" dirty="0"/>
          </a:p>
          <a:p>
            <a:pPr marL="0" indent="0">
              <a:spcBef>
                <a:spcPts val="1800"/>
              </a:spcBef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0483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Pamiętajmy o dostępności architektonicznej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pl-PL" dirty="0"/>
              <a:t>opis dostępności wejścia do </a:t>
            </a:r>
            <a:r>
              <a:rPr lang="pl-PL" dirty="0" smtClean="0"/>
              <a:t>budynku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/>
              <a:t>opis dostępności korytarzy, schodów i </a:t>
            </a:r>
            <a:r>
              <a:rPr lang="pl-PL" dirty="0" smtClean="0"/>
              <a:t>wind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/>
              <a:t>opis dostępności toalet, łazienek czy szatni dla osób z niepełnosprawnościami oraz informacja o ich </a:t>
            </a:r>
            <a:r>
              <a:rPr lang="pl-PL" dirty="0" smtClean="0"/>
              <a:t>umiejscowieniu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/>
              <a:t>opis dostosowań, np. pochylni, platform, informacji głosowych, pętli </a:t>
            </a:r>
            <a:r>
              <a:rPr lang="pl-PL" dirty="0" smtClean="0"/>
              <a:t>indukcyjnych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643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Pamiętajmy o dostępności architektonicznej </a:t>
            </a:r>
            <a:r>
              <a:rPr lang="pl-PL" dirty="0" smtClean="0"/>
              <a:t>(2/2</a:t>
            </a:r>
            <a:r>
              <a:rPr lang="pl-PL" dirty="0"/>
              <a:t>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pl-PL" dirty="0" smtClean="0"/>
              <a:t>informacje </a:t>
            </a:r>
            <a:r>
              <a:rPr lang="pl-PL" dirty="0"/>
              <a:t>o miejscu i sposobie korzystania z miejsc parkingowych wyznaczonych dla osób z </a:t>
            </a:r>
            <a:r>
              <a:rPr lang="pl-PL" dirty="0" smtClean="0"/>
              <a:t>niepełnosprawnościami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/>
              <a:t>Informacja o prawie wstępu z psem asystującym i ewentualnych uzasadnionych </a:t>
            </a:r>
            <a:r>
              <a:rPr lang="pl-PL" dirty="0" smtClean="0"/>
              <a:t>ograniczeniach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/>
              <a:t>informacje o możliwości lub jej braku skorzystania z tłumacza języka migowego na miejscu lub </a:t>
            </a:r>
            <a:r>
              <a:rPr lang="pl-PL" dirty="0" smtClean="0"/>
              <a:t>online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6156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Wymogi techniczne Deklaracji Dostępności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Bef>
                <a:spcPts val="1800"/>
              </a:spcBef>
            </a:pPr>
            <a:r>
              <a:rPr lang="pl-PL" dirty="0" smtClean="0"/>
              <a:t>wymaganym formatem deklaracji</a:t>
            </a:r>
            <a:r>
              <a:rPr lang="pl-PL" dirty="0"/>
              <a:t> </a:t>
            </a:r>
            <a:r>
              <a:rPr lang="pl-PL" dirty="0" smtClean="0"/>
              <a:t>jest HTML</a:t>
            </a:r>
          </a:p>
          <a:p>
            <a:pPr>
              <a:spcBef>
                <a:spcPts val="1800"/>
              </a:spcBef>
            </a:pPr>
            <a:r>
              <a:rPr lang="pl-PL" dirty="0" smtClean="0"/>
              <a:t>link </a:t>
            </a:r>
            <a:r>
              <a:rPr lang="pl-PL" dirty="0"/>
              <a:t>do Deklaracji Dostępności strony internetowej powinien </a:t>
            </a:r>
            <a:r>
              <a:rPr lang="pl-PL" dirty="0" smtClean="0"/>
              <a:t>być</a:t>
            </a:r>
            <a:br>
              <a:rPr lang="pl-PL" dirty="0" smtClean="0"/>
            </a:br>
            <a:r>
              <a:rPr lang="pl-PL" dirty="0" smtClean="0"/>
              <a:t>łatwy </a:t>
            </a:r>
            <a:r>
              <a:rPr lang="pl-PL" dirty="0"/>
              <a:t>do odnalezienia na stronie głównej lub w miejscu zawsze wyświetlanym na wszystkich podstronach strony </a:t>
            </a:r>
            <a:r>
              <a:rPr lang="pl-PL" dirty="0" smtClean="0"/>
              <a:t>internetowej</a:t>
            </a:r>
          </a:p>
          <a:p>
            <a:pPr>
              <a:spcBef>
                <a:spcPts val="1800"/>
              </a:spcBef>
            </a:pPr>
            <a:r>
              <a:rPr lang="pl-PL" dirty="0"/>
              <a:t>identyfikatory (np. id="a11y-wstep", id="a11y-podmiot</a:t>
            </a:r>
            <a:r>
              <a:rPr lang="pl-PL" dirty="0" smtClean="0"/>
              <a:t>")</a:t>
            </a:r>
          </a:p>
          <a:p>
            <a:pPr>
              <a:spcBef>
                <a:spcPts val="1800"/>
              </a:spcBef>
            </a:pPr>
            <a:r>
              <a:rPr lang="pl-PL" dirty="0"/>
              <a:t>struktura i </a:t>
            </a:r>
            <a:r>
              <a:rPr lang="pl-PL" dirty="0" smtClean="0"/>
              <a:t>nagłówki</a:t>
            </a:r>
          </a:p>
          <a:p>
            <a:pPr>
              <a:spcBef>
                <a:spcPts val="1800"/>
              </a:spcBef>
            </a:pPr>
            <a:r>
              <a:rPr lang="pl-PL" dirty="0"/>
              <a:t>d</a:t>
            </a:r>
            <a:r>
              <a:rPr lang="pl-PL" dirty="0" smtClean="0"/>
              <a:t>aty w formacie RRRR-MM-DD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3301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Przegląd Deklaracji Dostępności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b="1" dirty="0"/>
              <a:t>Raz do roku, do 31 marca</a:t>
            </a:r>
            <a:r>
              <a:rPr lang="pl-PL" dirty="0"/>
              <a:t> należy dokonać przeglądu </a:t>
            </a:r>
            <a:r>
              <a:rPr lang="pl-PL" dirty="0" smtClean="0"/>
              <a:t>Deklaracji </a:t>
            </a:r>
            <a:r>
              <a:rPr lang="pl-PL" dirty="0"/>
              <a:t>D</a:t>
            </a:r>
            <a:r>
              <a:rPr lang="pl-PL" dirty="0" smtClean="0"/>
              <a:t>ostępności</a:t>
            </a:r>
            <a:r>
              <a:rPr lang="pl-PL" dirty="0"/>
              <a:t> czyli sprawdzić jej aktualność.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dirty="0"/>
              <a:t>Po pierwszym przeglądzie należy dodać w deklaracji datę ostatniego przeglądu (nawet jeśli żadne informacje w deklaracji się nie zmieniły).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dirty="0"/>
              <a:t>Datę (w formacie RRRR-MM-DD) należy aktualizować co roku, przy kolejnych przeglądach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443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Statystyki dotyczące Deklaracji Dostępności</a:t>
            </a:r>
            <a:endParaRPr lang="pl-PL" sz="3600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EC25841-F8A4-BE9F-B4B7-E709C7AB3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77610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spcBef>
                <a:spcPts val="3000"/>
              </a:spcBef>
              <a:buNone/>
            </a:pPr>
            <a:r>
              <a:rPr lang="pl-PL" dirty="0" smtClean="0"/>
              <a:t>Z przebadanych w 2022 r. na </a:t>
            </a:r>
            <a:r>
              <a:rPr lang="pl-PL" dirty="0"/>
              <a:t>zlecenie </a:t>
            </a:r>
            <a:r>
              <a:rPr lang="pl-PL" dirty="0" smtClean="0"/>
              <a:t>KPRM</a:t>
            </a:r>
            <a:r>
              <a:rPr lang="pl-PL" dirty="0"/>
              <a:t> </a:t>
            </a:r>
            <a:r>
              <a:rPr lang="pl-PL" dirty="0" smtClean="0"/>
              <a:t>stu </a:t>
            </a:r>
            <a:r>
              <a:rPr lang="pl-PL" dirty="0"/>
              <a:t>stron </a:t>
            </a:r>
            <a:r>
              <a:rPr lang="pl-PL" dirty="0" smtClean="0"/>
              <a:t>internetowych:</a:t>
            </a:r>
            <a:endParaRPr lang="pl-PL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l-PL" dirty="0" smtClean="0"/>
              <a:t>5 stron miało poprawną deklarację </a:t>
            </a:r>
            <a:r>
              <a:rPr lang="pl-PL" dirty="0"/>
              <a:t>dostępności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l-PL" b="1" dirty="0" smtClean="0"/>
              <a:t>65 stron miało niepoprawną deklarację </a:t>
            </a:r>
            <a:r>
              <a:rPr lang="pl-PL" b="1" dirty="0"/>
              <a:t>dostępności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pl-PL" dirty="0" smtClean="0"/>
              <a:t>31 </a:t>
            </a:r>
            <a:r>
              <a:rPr lang="pl-PL" dirty="0"/>
              <a:t>stron </a:t>
            </a:r>
            <a:r>
              <a:rPr lang="pl-PL" dirty="0" smtClean="0"/>
              <a:t>nie miało </a:t>
            </a:r>
            <a:r>
              <a:rPr lang="pl-PL" dirty="0"/>
              <a:t>deklaracji </a:t>
            </a:r>
            <a:r>
              <a:rPr lang="pl-PL" dirty="0" smtClean="0"/>
              <a:t>dostępności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150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Najczęstsze błędy podczas tworzenia</a:t>
            </a:r>
            <a:br>
              <a:rPr lang="pl-PL" dirty="0" smtClean="0"/>
            </a:br>
            <a:r>
              <a:rPr lang="pl-PL" dirty="0" smtClean="0"/>
              <a:t>Deklaracji Dostępności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Bef>
                <a:spcPts val="1800"/>
              </a:spcBef>
            </a:pPr>
            <a:r>
              <a:rPr lang="pl-PL" dirty="0" smtClean="0"/>
              <a:t>brak wszystkich lub części wymaganych identyfikatorów</a:t>
            </a:r>
            <a:br>
              <a:rPr lang="pl-PL" dirty="0" smtClean="0"/>
            </a:br>
            <a:r>
              <a:rPr lang="pl-PL" dirty="0" smtClean="0"/>
              <a:t>(np. id="a11y-wstep")</a:t>
            </a:r>
          </a:p>
          <a:p>
            <a:pPr>
              <a:spcBef>
                <a:spcPts val="1800"/>
              </a:spcBef>
            </a:pPr>
            <a:r>
              <a:rPr lang="pl-PL" dirty="0" smtClean="0"/>
              <a:t>daty podane w nieprawidłowym formacie</a:t>
            </a:r>
            <a:br>
              <a:rPr lang="pl-PL" dirty="0" smtClean="0"/>
            </a:br>
            <a:r>
              <a:rPr lang="pl-PL" dirty="0" smtClean="0"/>
              <a:t>(np. 31.03.2022 zamiast 2022-03-31)</a:t>
            </a:r>
          </a:p>
          <a:p>
            <a:pPr>
              <a:spcBef>
                <a:spcPts val="1800"/>
              </a:spcBef>
            </a:pPr>
            <a:r>
              <a:rPr lang="pl-PL" dirty="0"/>
              <a:t>brak linku do Deklaracji Dostępności na stronie głównej lub w miejscu wyświetlanym na wszystkich podstronach strony </a:t>
            </a:r>
            <a:r>
              <a:rPr lang="pl-PL" dirty="0" smtClean="0"/>
              <a:t>internetowej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5107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Najczęstsze błędy podczas tworzenia</a:t>
            </a:r>
            <a:br>
              <a:rPr lang="pl-PL" dirty="0" smtClean="0"/>
            </a:br>
            <a:r>
              <a:rPr lang="pl-PL" dirty="0" smtClean="0"/>
              <a:t>Deklaracji Dostępności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Bef>
                <a:spcPts val="1800"/>
              </a:spcBef>
            </a:pPr>
            <a:r>
              <a:rPr lang="pl-PL" dirty="0"/>
              <a:t>niepełne dane w informacjach kontaktowych (np. </a:t>
            </a:r>
            <a:r>
              <a:rPr lang="pl-PL" dirty="0" smtClean="0"/>
              <a:t>wyłącznie </a:t>
            </a:r>
            <a:r>
              <a:rPr lang="pl-PL" dirty="0"/>
              <a:t>numer telefonu albo </a:t>
            </a:r>
            <a:r>
              <a:rPr lang="pl-PL" dirty="0" smtClean="0"/>
              <a:t>jedynie </a:t>
            </a:r>
            <a:r>
              <a:rPr lang="pl-PL" dirty="0"/>
              <a:t>adres e-mail</a:t>
            </a:r>
            <a:r>
              <a:rPr lang="pl-PL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pl-PL" dirty="0" smtClean="0"/>
              <a:t>tworzenie jednej Deklaracji Dostępności odnoszącej się do kilku różnych serwisów danego podmiotu</a:t>
            </a:r>
            <a:endParaRPr lang="pl-PL" dirty="0"/>
          </a:p>
          <a:p>
            <a:pPr>
              <a:spcBef>
                <a:spcPts val="1800"/>
              </a:spcBef>
            </a:pPr>
            <a:r>
              <a:rPr lang="pl-PL" dirty="0" smtClean="0"/>
              <a:t>brak wykonywania corocznego przeglądu Deklaracji Dostępności</a:t>
            </a:r>
          </a:p>
        </p:txBody>
      </p:sp>
    </p:spTree>
    <p:extLst>
      <p:ext uri="{BB962C8B-B14F-4D97-AF65-F5344CB8AC3E}">
        <p14:creationId xmlns:p14="http://schemas.microsoft.com/office/powerpoint/2010/main" val="3244716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Generatory Deklaracji Dostępności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dirty="0" smtClean="0"/>
              <a:t>Generatory Deklaracji Dostępności, to formularze internetowe pozwalające na podstawie wprowadzonych danych wygenerować </a:t>
            </a:r>
            <a:r>
              <a:rPr lang="pl-PL" b="1" dirty="0" smtClean="0"/>
              <a:t>zgodną ze wzorem oraz z wymaganiami technicznymi</a:t>
            </a:r>
            <a:r>
              <a:rPr lang="pl-PL" dirty="0" smtClean="0"/>
              <a:t> </a:t>
            </a:r>
            <a:r>
              <a:rPr lang="pl-PL" dirty="0"/>
              <a:t>D</a:t>
            </a:r>
            <a:r>
              <a:rPr lang="pl-PL" dirty="0" smtClean="0"/>
              <a:t>eklarację Dostępności.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dirty="0"/>
              <a:t>Korzyści z używania </a:t>
            </a:r>
            <a:r>
              <a:rPr lang="pl-PL" dirty="0" smtClean="0"/>
              <a:t>generatorów, to </a:t>
            </a:r>
            <a:r>
              <a:rPr lang="pl-PL" b="1" dirty="0" smtClean="0"/>
              <a:t>wygoda, </a:t>
            </a:r>
            <a:r>
              <a:rPr lang="pl-PL" b="1" dirty="0"/>
              <a:t>oszczędność czasu </a:t>
            </a:r>
            <a:r>
              <a:rPr lang="pl-PL" b="1" dirty="0" smtClean="0"/>
              <a:t>oraz unikanie błędów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0432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stworzyć Deklarację Dostępności</a:t>
            </a:r>
            <a:br>
              <a:rPr lang="pl-PL" dirty="0" smtClean="0"/>
            </a:br>
            <a:r>
              <a:rPr lang="pl-PL" dirty="0" smtClean="0"/>
              <a:t>przy użyciu generatora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pl-PL" dirty="0" smtClean="0"/>
              <a:t>Demonstracja z zastosowaniem bezpłatnego generatora Utilitii</a:t>
            </a:r>
            <a:br>
              <a:rPr lang="pl-PL" dirty="0" smtClean="0"/>
            </a:br>
            <a:r>
              <a:rPr lang="pl-PL" dirty="0" smtClean="0">
                <a:hlinkClick r:id="rId3" tooltip="Generator Deklaracji Dostępności Utilitia"/>
              </a:rPr>
              <a:t>https</a:t>
            </a:r>
            <a:r>
              <a:rPr lang="pl-PL" dirty="0">
                <a:hlinkClick r:id="rId3" tooltip="Generator Deklaracji Dostępności Utilitia"/>
              </a:rPr>
              <a:t>://</a:t>
            </a:r>
            <a:r>
              <a:rPr lang="pl-PL" dirty="0" smtClean="0">
                <a:hlinkClick r:id="rId3" tooltip="Generator Deklaracji Dostępności Utilitia"/>
              </a:rPr>
              <a:t>utilitia.pl/deklaracja/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781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xmlns="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Podziękowania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2369"/>
            <a:ext cx="10515600" cy="55796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l-PL" sz="3600" dirty="0" smtClean="0"/>
              <a:t>Dziękuję za uwagę!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8601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Niestandardowy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ad 1.potx" id="{982FD938-D908-4F56-A1E1-3F55D0C7969B}" vid="{41852540-F71C-43F0-BA35-277DA7F1DB1C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gaad 1</Template>
  <TotalTime>225</TotalTime>
  <Words>389</Words>
  <Application>Microsoft Office PowerPoint</Application>
  <PresentationFormat>Panoramiczny</PresentationFormat>
  <Paragraphs>64</Paragraphs>
  <Slides>17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Motyw pakietu Office</vt:lpstr>
      <vt:lpstr>Jak dobrze opisać dostępność?</vt:lpstr>
      <vt:lpstr>Czym jest Deklaracja Dostępności?</vt:lpstr>
      <vt:lpstr>O czym warto pamiętać?</vt:lpstr>
      <vt:lpstr>Podstawa prawna</vt:lpstr>
      <vt:lpstr>Źródła aktualnych wymogów dotyczących Deklaracji Dostępności</vt:lpstr>
      <vt:lpstr>Zawartość Deklaracji Dostępności (1/2)</vt:lpstr>
      <vt:lpstr>Zawartość Deklaracji Dostępności (2/2)</vt:lpstr>
      <vt:lpstr>Pamiętajmy o dostępności architektonicznej (1/2)</vt:lpstr>
      <vt:lpstr>Pamiętajmy o dostępności architektonicznej (2/2)</vt:lpstr>
      <vt:lpstr>Wymogi techniczne Deklaracji Dostępności</vt:lpstr>
      <vt:lpstr>Przegląd Deklaracji Dostępności</vt:lpstr>
      <vt:lpstr>Statystyki dotyczące Deklaracji Dostępności</vt:lpstr>
      <vt:lpstr>Najczęstsze błędy podczas tworzenia Deklaracji Dostępności (1/2)</vt:lpstr>
      <vt:lpstr>Najczęstsze błędy podczas tworzenia Deklaracji Dostępności (2/2)</vt:lpstr>
      <vt:lpstr>Generatory Deklaracji Dostępności</vt:lpstr>
      <vt:lpstr>Jak stworzyć Deklarację Dostępności przy użyciu generatora</vt:lpstr>
      <vt:lpstr>Podziękowania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Sławomir Mirski</dc:creator>
  <cp:lastModifiedBy>Marek Kowalski</cp:lastModifiedBy>
  <cp:revision>76</cp:revision>
  <dcterms:created xsi:type="dcterms:W3CDTF">2023-05-15T06:23:13Z</dcterms:created>
  <dcterms:modified xsi:type="dcterms:W3CDTF">2023-05-17T20:33:11Z</dcterms:modified>
</cp:coreProperties>
</file>