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F17F64-D995-4AF9-BF57-BC2CBCD3AD8A}" v="2" dt="2022-05-11T06:52:09.00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6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jakowski Tomasz" userId="586e0f32-2e6f-4301-841c-73ce1081f224" providerId="ADAL" clId="{95F17F64-D995-4AF9-BF57-BC2CBCD3AD8A}"/>
    <pc:docChg chg="custSel modSld">
      <pc:chgData name="Wojakowski Tomasz" userId="586e0f32-2e6f-4301-841c-73ce1081f224" providerId="ADAL" clId="{95F17F64-D995-4AF9-BF57-BC2CBCD3AD8A}" dt="2022-05-11T07:03:14.170" v="157" actId="962"/>
      <pc:docMkLst>
        <pc:docMk/>
      </pc:docMkLst>
      <pc:sldChg chg="addSp delSp modSp">
        <pc:chgData name="Wojakowski Tomasz" userId="586e0f32-2e6f-4301-841c-73ce1081f224" providerId="ADAL" clId="{95F17F64-D995-4AF9-BF57-BC2CBCD3AD8A}" dt="2022-05-11T07:03:14.170" v="157" actId="962"/>
        <pc:sldMkLst>
          <pc:docMk/>
          <pc:sldMk cId="0" sldId="256"/>
        </pc:sldMkLst>
        <pc:picChg chg="add mod">
          <ac:chgData name="Wojakowski Tomasz" userId="586e0f32-2e6f-4301-841c-73ce1081f224" providerId="ADAL" clId="{95F17F64-D995-4AF9-BF57-BC2CBCD3AD8A}" dt="2022-05-11T07:03:14.170" v="157" actId="962"/>
          <ac:picMkLst>
            <pc:docMk/>
            <pc:sldMk cId="0" sldId="256"/>
            <ac:picMk id="3" creationId="{9FD74041-E18C-4DD5-8809-88B41904A5CE}"/>
          </ac:picMkLst>
        </pc:picChg>
        <pc:picChg chg="del">
          <ac:chgData name="Wojakowski Tomasz" userId="586e0f32-2e6f-4301-841c-73ce1081f224" providerId="ADAL" clId="{95F17F64-D995-4AF9-BF57-BC2CBCD3AD8A}" dt="2022-05-11T06:51:56.252" v="11" actId="478"/>
          <ac:picMkLst>
            <pc:docMk/>
            <pc:sldMk cId="0" sldId="256"/>
            <ac:picMk id="157" creationId="{00000000-0000-0000-0000-000000000000}"/>
          </ac:picMkLst>
        </pc:picChg>
      </pc:sldChg>
      <pc:sldChg chg="addSp delSp modSp">
        <pc:chgData name="Wojakowski Tomasz" userId="586e0f32-2e6f-4301-841c-73ce1081f224" providerId="ADAL" clId="{95F17F64-D995-4AF9-BF57-BC2CBCD3AD8A}" dt="2022-05-11T07:02:53.035" v="155" actId="962"/>
        <pc:sldMkLst>
          <pc:docMk/>
          <pc:sldMk cId="0" sldId="267"/>
        </pc:sldMkLst>
        <pc:picChg chg="add mod">
          <ac:chgData name="Wojakowski Tomasz" userId="586e0f32-2e6f-4301-841c-73ce1081f224" providerId="ADAL" clId="{95F17F64-D995-4AF9-BF57-BC2CBCD3AD8A}" dt="2022-05-11T07:02:53.035" v="155" actId="962"/>
          <ac:picMkLst>
            <pc:docMk/>
            <pc:sldMk cId="0" sldId="267"/>
            <ac:picMk id="5" creationId="{A355AB46-682E-4032-A42A-70D101BBDF66}"/>
          </ac:picMkLst>
        </pc:picChg>
        <pc:picChg chg="del">
          <ac:chgData name="Wojakowski Tomasz" userId="586e0f32-2e6f-4301-841c-73ce1081f224" providerId="ADAL" clId="{95F17F64-D995-4AF9-BF57-BC2CBCD3AD8A}" dt="2022-05-11T06:52:08.643" v="13" actId="478"/>
          <ac:picMkLst>
            <pc:docMk/>
            <pc:sldMk cId="0" sldId="267"/>
            <ac:picMk id="18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1" name="Shape 1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 tytułowy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Tekst tytułowy</a:t>
            </a:r>
          </a:p>
        </p:txBody>
      </p:sp>
      <p:sp>
        <p:nvSpPr>
          <p:cNvPr id="1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poziom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razek"/>
          <p:cNvSpPr>
            <a:spLocks noGrp="1"/>
          </p:cNvSpPr>
          <p:nvPr>
            <p:ph type="pic" idx="21"/>
          </p:nvPr>
        </p:nvSpPr>
        <p:spPr>
          <a:xfrm>
            <a:off x="2921000" y="330200"/>
            <a:ext cx="18542000" cy="9207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kst tytułowy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2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— na środ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kst tytułowy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3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piono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razek"/>
          <p:cNvSpPr>
            <a:spLocks noGrp="1"/>
          </p:cNvSpPr>
          <p:nvPr>
            <p:ph type="pic" idx="21"/>
          </p:nvPr>
        </p:nvSpPr>
        <p:spPr>
          <a:xfrm>
            <a:off x="8016875" y="-63500"/>
            <a:ext cx="19831050" cy="13220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kst tytułowy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Tekst tytułowy</a:t>
            </a:r>
          </a:p>
        </p:txBody>
      </p:sp>
      <p:sp>
        <p:nvSpPr>
          <p:cNvPr id="40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4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4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4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4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4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(na gór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49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57" name="Treść - poziom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5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punktory ze zdjęc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brazek"/>
          <p:cNvSpPr>
            <a:spLocks noGrp="1"/>
          </p:cNvSpPr>
          <p:nvPr>
            <p:ph type="pic" idx="21"/>
          </p:nvPr>
        </p:nvSpPr>
        <p:spPr>
          <a:xfrm>
            <a:off x="9972675" y="2125132"/>
            <a:ext cx="16402050" cy="10934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67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buClrTx/>
              <a:defRPr sz="3800"/>
            </a:lvl1pPr>
            <a:lvl2pPr marL="1117600" indent="-558800">
              <a:spcBef>
                <a:spcPts val="4500"/>
              </a:spcBef>
              <a:buClrTx/>
              <a:defRPr sz="3800"/>
            </a:lvl2pPr>
            <a:lvl3pPr marL="1676400" indent="-558800">
              <a:spcBef>
                <a:spcPts val="4500"/>
              </a:spcBef>
              <a:buClrTx/>
              <a:defRPr sz="3800"/>
            </a:lvl3pPr>
            <a:lvl4pPr marL="2235200" indent="-558800">
              <a:spcBef>
                <a:spcPts val="4500"/>
              </a:spcBef>
              <a:buClrTx/>
              <a:defRPr sz="3800"/>
            </a:lvl4pPr>
            <a:lvl5pPr marL="2794000" indent="-558800">
              <a:spcBef>
                <a:spcPts val="4500"/>
              </a:spcBef>
              <a:buClrTx/>
              <a:defRPr sz="38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6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 k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razek"/>
          <p:cNvSpPr>
            <a:spLocks noGrp="1"/>
          </p:cNvSpPr>
          <p:nvPr>
            <p:ph type="pic" idx="21"/>
          </p:nvPr>
        </p:nvSpPr>
        <p:spPr>
          <a:xfrm>
            <a:off x="9338964" y="2857500"/>
            <a:ext cx="14466095" cy="964406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6" name="Tekst tytułowy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r>
              <a:t>Tekst tytułowy</a:t>
            </a:r>
          </a:p>
        </p:txBody>
      </p:sp>
      <p:sp>
        <p:nvSpPr>
          <p:cNvPr id="77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 lIns="71437" tIns="71437" rIns="71437" bIns="71437"/>
          <a:lstStyle>
            <a:lvl1pPr marL="465364" indent="-465364" defTabSz="821531">
              <a:spcBef>
                <a:spcPts val="4500"/>
              </a:spcBef>
              <a:buClrTx/>
              <a:buSzPct val="145000"/>
              <a:defRPr sz="3800"/>
            </a:lvl1pPr>
            <a:lvl2pPr marL="808264" indent="-465364" defTabSz="821531">
              <a:spcBef>
                <a:spcPts val="4500"/>
              </a:spcBef>
              <a:buClrTx/>
              <a:buSzPct val="145000"/>
              <a:defRPr sz="3800"/>
            </a:lvl2pPr>
            <a:lvl3pPr marL="1151164" indent="-465364" defTabSz="821531">
              <a:spcBef>
                <a:spcPts val="4500"/>
              </a:spcBef>
              <a:buClrTx/>
              <a:buSzPct val="145000"/>
              <a:defRPr sz="3800"/>
            </a:lvl3pPr>
            <a:lvl4pPr marL="1494064" indent="-465364" defTabSz="821531">
              <a:spcBef>
                <a:spcPts val="4500"/>
              </a:spcBef>
              <a:buClrTx/>
              <a:buSzPct val="145000"/>
              <a:defRPr sz="3800"/>
            </a:lvl4pPr>
            <a:lvl5pPr marL="1836964" indent="-465364" defTabSz="821531">
              <a:spcBef>
                <a:spcPts val="4500"/>
              </a:spcBef>
              <a:buClrTx/>
              <a:buSzPct val="145000"/>
              <a:defRPr sz="38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78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86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 (3 sztuk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brazek"/>
          <p:cNvSpPr>
            <a:spLocks noGrp="1"/>
          </p:cNvSpPr>
          <p:nvPr>
            <p:ph type="pic" sz="quarter" idx="21"/>
          </p:nvPr>
        </p:nvSpPr>
        <p:spPr>
          <a:xfrm>
            <a:off x="15290800" y="6870700"/>
            <a:ext cx="8343900" cy="5562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4" name="obrazek"/>
          <p:cNvSpPr>
            <a:spLocks noGrp="1"/>
          </p:cNvSpPr>
          <p:nvPr>
            <p:ph type="pic" sz="quarter" idx="22"/>
          </p:nvPr>
        </p:nvSpPr>
        <p:spPr>
          <a:xfrm>
            <a:off x="15316200" y="952500"/>
            <a:ext cx="8305800" cy="5537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5" name="obrazek"/>
          <p:cNvSpPr>
            <a:spLocks noGrp="1"/>
          </p:cNvSpPr>
          <p:nvPr>
            <p:ph type="pic" idx="23"/>
          </p:nvPr>
        </p:nvSpPr>
        <p:spPr>
          <a:xfrm>
            <a:off x="-1739900" y="-258233"/>
            <a:ext cx="20065999" cy="133773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6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Janek Jabłonka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200" i="1"/>
            </a:lvl1pPr>
          </a:lstStyle>
          <a:p>
            <a:r>
              <a:t>Janek Jabłonka</a:t>
            </a:r>
          </a:p>
        </p:txBody>
      </p:sp>
      <p:sp>
        <p:nvSpPr>
          <p:cNvPr id="104" name="„Wpisz tu cytat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„Wpisz tu cytat.” </a:t>
            </a:r>
          </a:p>
        </p:txBody>
      </p:sp>
      <p:sp>
        <p:nvSpPr>
          <p:cNvPr id="10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obrazek"/>
          <p:cNvSpPr>
            <a:spLocks noGrp="1"/>
          </p:cNvSpPr>
          <p:nvPr>
            <p:ph type="pic" idx="21"/>
          </p:nvPr>
        </p:nvSpPr>
        <p:spPr>
          <a:xfrm>
            <a:off x="0" y="-1291579"/>
            <a:ext cx="29260800" cy="19507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kst tytułowy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r>
              <a:t>Tekst tytułowy</a:t>
            </a:r>
          </a:p>
        </p:txBody>
      </p:sp>
      <p:sp>
        <p:nvSpPr>
          <p:cNvPr id="128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kst tytułowy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/>
          </a:lstStyle>
          <a:p>
            <a:r>
              <a:t>Tekst tytułowy</a:t>
            </a:r>
          </a:p>
        </p:txBody>
      </p:sp>
      <p:sp>
        <p:nvSpPr>
          <p:cNvPr id="136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obrazek"/>
          <p:cNvSpPr>
            <a:spLocks noGrp="1"/>
          </p:cNvSpPr>
          <p:nvPr>
            <p:ph type="pic" idx="21"/>
          </p:nvPr>
        </p:nvSpPr>
        <p:spPr>
          <a:xfrm>
            <a:off x="1740742" y="-17860"/>
            <a:ext cx="23275935" cy="155172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4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 tytułowy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Tekst tytułowy</a:t>
            </a:r>
          </a:p>
        </p:txBody>
      </p:sp>
      <p:sp>
        <p:nvSpPr>
          <p:cNvPr id="3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iotr.witek@utilitia.pl" TargetMode="External"/><Relationship Id="rId2" Type="http://schemas.openxmlformats.org/officeDocument/2006/relationships/hyperlink" Target="mailto:piotr.witek@firr.org.p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FRON wspiera dostępność GAAD 202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noProof="1"/>
              <a:t>PFRON wspiera dostępność GAAD 2022</a:t>
            </a:r>
          </a:p>
        </p:txBody>
      </p:sp>
      <p:sp>
        <p:nvSpPr>
          <p:cNvPr id="154" name="Formularz elektroniczny dostępny cyfrowo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759459">
              <a:defRPr sz="4968"/>
            </a:pPr>
            <a:r>
              <a:t>Formularz elektroniczny dostępny cyfrowo</a:t>
            </a:r>
          </a:p>
          <a:p>
            <a:pPr defTabSz="759459">
              <a:defRPr sz="4968"/>
            </a:pPr>
            <a:r>
              <a:t>Dobre i złe praktyki</a:t>
            </a:r>
          </a:p>
        </p:txBody>
      </p:sp>
      <p:sp>
        <p:nvSpPr>
          <p:cNvPr id="155" name="Piotr Witek…"/>
          <p:cNvSpPr txBox="1"/>
          <p:nvPr/>
        </p:nvSpPr>
        <p:spPr>
          <a:xfrm>
            <a:off x="6864096" y="10366191"/>
            <a:ext cx="10655809" cy="1970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Piotr Witek</a:t>
            </a:r>
          </a:p>
          <a:p>
            <a:r>
              <a:t>Fundacja Instytut Rozwoju Regionalnego / Utilitia.pl</a:t>
            </a:r>
          </a:p>
          <a:p>
            <a:r>
              <a:t>Ten utwór jest dostępny na licencji Creative Commons</a:t>
            </a:r>
          </a:p>
          <a:p>
            <a:r>
              <a:t>Uznanie autorstwa-Na tych samych warunkach 4.0 Polska</a:t>
            </a:r>
          </a:p>
        </p:txBody>
      </p:sp>
      <p:sp>
        <p:nvSpPr>
          <p:cNvPr id="156" name="Tekst"/>
          <p:cNvSpPr txBox="1"/>
          <p:nvPr/>
        </p:nvSpPr>
        <p:spPr>
          <a:xfrm>
            <a:off x="3302000" y="708444"/>
            <a:ext cx="152400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2800"/>
              </a:lnSpc>
              <a:defRPr sz="1200"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 </a:t>
            </a:r>
          </a:p>
        </p:txBody>
      </p:sp>
      <p:pic>
        <p:nvPicPr>
          <p:cNvPr id="3" name="Obraz 2" descr="Logo Państwowego Funduszu Rehabilitacji Osób Niepełnosprawnych">
            <a:extLst>
              <a:ext uri="{FF2B5EF4-FFF2-40B4-BE49-F238E27FC236}">
                <a16:creationId xmlns:a16="http://schemas.microsoft.com/office/drawing/2014/main" id="{9FD74041-E18C-4DD5-8809-88B41904A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342" y="458549"/>
            <a:ext cx="4473315" cy="23647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roblematyczne wskazówki i podpowiedz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19125">
              <a:defRPr sz="8400"/>
            </a:lvl1pPr>
          </a:lstStyle>
          <a:p>
            <a:r>
              <a:t>Problematyczne wskazówki i podpowiedzi</a:t>
            </a:r>
          </a:p>
        </p:txBody>
      </p:sp>
      <p:sp>
        <p:nvSpPr>
          <p:cNvPr id="160" name="• Odwołania do kolorów;…"/>
          <p:cNvSpPr txBox="1">
            <a:spLocks noGrp="1"/>
          </p:cNvSpPr>
          <p:nvPr>
            <p:ph type="body" idx="1"/>
          </p:nvPr>
        </p:nvSpPr>
        <p:spPr>
          <a:xfrm>
            <a:off x="4623016" y="3149600"/>
            <a:ext cx="15137968" cy="9296400"/>
          </a:xfrm>
          <a:prstGeom prst="rect">
            <a:avLst/>
          </a:prstGeom>
        </p:spPr>
        <p:txBody>
          <a:bodyPr/>
          <a:lstStyle/>
          <a:p>
            <a:pPr>
              <a:buSzTx/>
            </a:pPr>
            <a:r>
              <a:rPr lang="en-US" noProof="1"/>
              <a:t>Odwołania do kolorów;</a:t>
            </a:r>
          </a:p>
          <a:p>
            <a:pPr>
              <a:buSzTx/>
            </a:pPr>
            <a:r>
              <a:rPr lang="en-US" noProof="1"/>
              <a:t>Linie pomocnicze.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FRON 01 Wskazowki i podpowiedzi.mp4" descr="PFRON 01 Wskazowki i podpowiedzi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81000"/>
            <a:ext cx="24384000" cy="12954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62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Najczęściej stosowane kontrolki formularz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02615">
              <a:defRPr sz="8176"/>
            </a:lvl1pPr>
          </a:lstStyle>
          <a:p>
            <a:r>
              <a:t>Najczęściej stosowane kontrolki formularzy</a:t>
            </a:r>
          </a:p>
        </p:txBody>
      </p:sp>
      <p:sp>
        <p:nvSpPr>
          <p:cNvPr id="165" name="• Pola edycyjne;…"/>
          <p:cNvSpPr txBox="1">
            <a:spLocks noGrp="1"/>
          </p:cNvSpPr>
          <p:nvPr>
            <p:ph type="body" idx="1"/>
          </p:nvPr>
        </p:nvSpPr>
        <p:spPr>
          <a:xfrm>
            <a:off x="4623016" y="3149600"/>
            <a:ext cx="15137968" cy="9296400"/>
          </a:xfrm>
          <a:prstGeom prst="rect">
            <a:avLst/>
          </a:prstGeom>
        </p:spPr>
        <p:txBody>
          <a:bodyPr/>
          <a:lstStyle/>
          <a:p>
            <a:pPr>
              <a:buSzTx/>
            </a:pPr>
            <a:r>
              <a:rPr lang="en-US" noProof="1"/>
              <a:t>Pola edycyjne;</a:t>
            </a:r>
          </a:p>
          <a:p>
            <a:pPr>
              <a:buSzTx/>
            </a:pPr>
            <a:r>
              <a:rPr lang="en-US" noProof="1"/>
              <a:t>Pola wielokrotnego wyboru (Checkbox);</a:t>
            </a:r>
          </a:p>
          <a:p>
            <a:pPr>
              <a:buSzTx/>
            </a:pPr>
            <a:r>
              <a:rPr lang="en-US" noProof="1"/>
              <a:t>Pola jednokrotnego wyboru (Radio);</a:t>
            </a:r>
          </a:p>
          <a:p>
            <a:pPr>
              <a:buSzTx/>
            </a:pPr>
            <a:r>
              <a:rPr lang="en-US" noProof="1"/>
              <a:t>Listy rozwijane.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FRON 02 Kontrolki Formularzy.mp4" descr="PFRON 02 Kontrolki Formularzy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81000"/>
            <a:ext cx="24384000" cy="12954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Minusy kontrolek formularz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Minusy kontrolek formularzy</a:t>
            </a:r>
          </a:p>
        </p:txBody>
      </p:sp>
      <p:sp>
        <p:nvSpPr>
          <p:cNvPr id="170" name="• Różne technologie asystujące interpretują je w odmienny sposób;…"/>
          <p:cNvSpPr txBox="1">
            <a:spLocks noGrp="1"/>
          </p:cNvSpPr>
          <p:nvPr>
            <p:ph type="body" idx="1"/>
          </p:nvPr>
        </p:nvSpPr>
        <p:spPr>
          <a:xfrm>
            <a:off x="4623016" y="3149600"/>
            <a:ext cx="15137968" cy="9296400"/>
          </a:xfrm>
          <a:prstGeom prst="rect">
            <a:avLst/>
          </a:prstGeom>
        </p:spPr>
        <p:txBody>
          <a:bodyPr/>
          <a:lstStyle/>
          <a:p>
            <a:pPr>
              <a:buSzTx/>
            </a:pPr>
            <a:r>
              <a:rPr lang="en-US" noProof="1"/>
              <a:t>Różne technologie asystujące interpretują je w odmienny sposób;</a:t>
            </a:r>
          </a:p>
          <a:p>
            <a:pPr>
              <a:buSzTx/>
            </a:pPr>
            <a:r>
              <a:rPr lang="en-US" noProof="1"/>
              <a:t>Często w ogóle nie są dostępne w innych edytorach niż MS Word.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abele - Najczęstsze błęd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noProof="1"/>
              <a:t>Tabele - Najczęstsze błędy</a:t>
            </a:r>
          </a:p>
        </p:txBody>
      </p:sp>
      <p:sp>
        <p:nvSpPr>
          <p:cNvPr id="173" name="• Używanie tabel do prezentowania treści;…"/>
          <p:cNvSpPr txBox="1">
            <a:spLocks noGrp="1"/>
          </p:cNvSpPr>
          <p:nvPr>
            <p:ph type="body" idx="1"/>
          </p:nvPr>
        </p:nvSpPr>
        <p:spPr>
          <a:xfrm>
            <a:off x="4623016" y="3149600"/>
            <a:ext cx="15137968" cy="92964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defTabSz="792479">
              <a:spcBef>
                <a:spcPts val="5600"/>
              </a:spcBef>
              <a:buSzTx/>
              <a:defRPr sz="4608"/>
            </a:pPr>
            <a:r>
              <a:rPr lang="en-US" noProof="1"/>
              <a:t>Używanie tabel do </a:t>
            </a:r>
            <a:r>
              <a:rPr lang="pl-PL" noProof="1"/>
              <a:t>układu</a:t>
            </a:r>
            <a:r>
              <a:rPr lang="en-US" noProof="1"/>
              <a:t> treści;</a:t>
            </a:r>
          </a:p>
          <a:p>
            <a:pPr defTabSz="792479">
              <a:spcBef>
                <a:spcPts val="5600"/>
              </a:spcBef>
              <a:buSzTx/>
              <a:defRPr sz="4608"/>
            </a:pPr>
            <a:r>
              <a:rPr lang="en-US" noProof="1"/>
              <a:t>Umieszczanie w tabelach treści innych niż tabelaryczne;</a:t>
            </a:r>
          </a:p>
          <a:p>
            <a:pPr defTabSz="792479">
              <a:spcBef>
                <a:spcPts val="5600"/>
              </a:spcBef>
              <a:buSzTx/>
              <a:defRPr sz="4608"/>
            </a:pPr>
            <a:r>
              <a:rPr lang="en-US" noProof="1"/>
              <a:t>Scalanie komórek;</a:t>
            </a:r>
          </a:p>
          <a:p>
            <a:pPr defTabSz="792479">
              <a:spcBef>
                <a:spcPts val="5600"/>
              </a:spcBef>
              <a:buSzTx/>
              <a:defRPr sz="4608"/>
            </a:pPr>
            <a:r>
              <a:rPr lang="en-US" noProof="1"/>
              <a:t>Nieregularny układ treści;</a:t>
            </a:r>
          </a:p>
          <a:p>
            <a:pPr defTabSz="792479">
              <a:spcBef>
                <a:spcPts val="5600"/>
              </a:spcBef>
              <a:buSzTx/>
              <a:defRPr sz="4608"/>
            </a:pPr>
            <a:r>
              <a:rPr lang="en-US" noProof="1"/>
              <a:t>Pozostawianie pustych wierszy i kolumn;</a:t>
            </a:r>
          </a:p>
          <a:p>
            <a:pPr defTabSz="792479">
              <a:spcBef>
                <a:spcPts val="5600"/>
              </a:spcBef>
              <a:buSzTx/>
              <a:defRPr sz="4608"/>
            </a:pPr>
            <a:r>
              <a:rPr lang="en-US" noProof="1"/>
              <a:t>Brak tytułów tabel;</a:t>
            </a:r>
          </a:p>
          <a:p>
            <a:pPr defTabSz="792479">
              <a:spcBef>
                <a:spcPts val="5600"/>
              </a:spcBef>
              <a:buSzTx/>
              <a:defRPr sz="4608"/>
            </a:pPr>
            <a:r>
              <a:rPr lang="en-US" noProof="1"/>
              <a:t>Brak wierszy i kolumn nagłówkowych.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FRON 03 Bledy w tabelach.mp4" descr="PFRON 03 Bledy w tabelach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16113"/>
            <a:ext cx="24372000" cy="124629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75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Formularze w plikach PDF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Formularze w plikach PDF</a:t>
            </a:r>
          </a:p>
        </p:txBody>
      </p:sp>
      <p:sp>
        <p:nvSpPr>
          <p:cNvPr id="178" name="• Dobrze przygotowane są w pełni dostępne dla różnych systemów operacyjnych, urządzeń i technologii asystujących;…"/>
          <p:cNvSpPr txBox="1">
            <a:spLocks noGrp="1"/>
          </p:cNvSpPr>
          <p:nvPr>
            <p:ph type="body" idx="1"/>
          </p:nvPr>
        </p:nvSpPr>
        <p:spPr>
          <a:xfrm>
            <a:off x="4623016" y="3149600"/>
            <a:ext cx="15137968" cy="9296400"/>
          </a:xfrm>
          <a:prstGeom prst="rect">
            <a:avLst/>
          </a:prstGeom>
        </p:spPr>
        <p:txBody>
          <a:bodyPr/>
          <a:lstStyle/>
          <a:p>
            <a:pPr>
              <a:buSzTx/>
            </a:pPr>
            <a:r>
              <a:rPr lang="en-US" noProof="1"/>
              <a:t>Dobrze przygotowane są w pełni dostępne dla różnych systemów operacyjnych, urządzeń i technologii asystujących;</a:t>
            </a:r>
          </a:p>
          <a:p>
            <a:pPr>
              <a:buSzTx/>
            </a:pPr>
            <a:r>
              <a:rPr lang="en-US" noProof="1"/>
              <a:t>Na każdym urządzeniu wyświetlają się w taki sam sposób;</a:t>
            </a:r>
          </a:p>
          <a:p>
            <a:pPr>
              <a:buSzTx/>
            </a:pPr>
            <a:r>
              <a:rPr lang="en-US" noProof="1"/>
              <a:t>Układ treści nie ulega zaburzeniu, na ekranie, i przy wydruku.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FRON 04 PDF.mp4" descr="PFRON 04 PDF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4000" y="825500"/>
            <a:ext cx="16256000" cy="1206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479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80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Najprostsze rozwiązanie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Najprostsze rozwiązanie?</a:t>
            </a:r>
          </a:p>
        </p:txBody>
      </p:sp>
      <p:sp>
        <p:nvSpPr>
          <p:cNvPr id="183" name="• Prosta lista wymaganych informacji np. w dokumencie MS Word;…"/>
          <p:cNvSpPr txBox="1">
            <a:spLocks noGrp="1"/>
          </p:cNvSpPr>
          <p:nvPr>
            <p:ph type="body" idx="1"/>
          </p:nvPr>
        </p:nvSpPr>
        <p:spPr>
          <a:xfrm>
            <a:off x="4623015" y="3149600"/>
            <a:ext cx="16023173" cy="9296400"/>
          </a:xfrm>
          <a:prstGeom prst="rect">
            <a:avLst/>
          </a:prstGeom>
        </p:spPr>
        <p:txBody>
          <a:bodyPr/>
          <a:lstStyle/>
          <a:p>
            <a:pPr>
              <a:buSzTx/>
            </a:pPr>
            <a:r>
              <a:rPr lang="en-US" noProof="1"/>
              <a:t>Prosta lista wymaganych informacji np. w dokumencie MS Word;</a:t>
            </a:r>
          </a:p>
          <a:p>
            <a:pPr>
              <a:buSzTx/>
            </a:pPr>
            <a:r>
              <a:rPr lang="en-US" noProof="1"/>
              <a:t>Obowiązkowe </a:t>
            </a:r>
            <a:r>
              <a:rPr lang="pl-PL" noProof="1"/>
              <a:t>pola</a:t>
            </a:r>
            <a:r>
              <a:rPr lang="en-US" noProof="1"/>
              <a:t> oznaczane znakiem gwiazdki (*)</a:t>
            </a:r>
            <a:r>
              <a:rPr lang="pl-PL" noProof="1"/>
              <a:t> wraz z legendą na początku formularza informującą o takim sposobie oznaczenia tychże pól</a:t>
            </a:r>
            <a:r>
              <a:rPr lang="en-US" noProof="1"/>
              <a:t>;</a:t>
            </a:r>
          </a:p>
          <a:p>
            <a:pPr>
              <a:buSzTx/>
            </a:pPr>
            <a:r>
              <a:rPr lang="en-US" noProof="1"/>
              <a:t>Publikowanie dostępnych formularzy równolegle z dokumentami formatowanymi graficznie</a:t>
            </a:r>
            <a:r>
              <a:rPr lang="pl-PL" noProof="1"/>
              <a:t>, tj. PDF-ami</a:t>
            </a:r>
            <a:r>
              <a:rPr lang="en-US" noProof="1"/>
              <a:t>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Dziękuję zauwagę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pl-PL" noProof="1"/>
              <a:t>Dziękuję za uwagę</a:t>
            </a:r>
          </a:p>
        </p:txBody>
      </p:sp>
      <p:sp>
        <p:nvSpPr>
          <p:cNvPr id="186" name="W razie dodatkowych pytań lub wątpliwości, zapraszam do kontaktu: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503555">
              <a:defRPr sz="3294"/>
            </a:pPr>
            <a:r>
              <a:rPr lang="en-US" noProof="1"/>
              <a:t>W razie dodatkowych pytań lub wątpliwości, zapraszam do kontaktu:</a:t>
            </a:r>
          </a:p>
          <a:p>
            <a:pPr defTabSz="503555">
              <a:defRPr sz="3294"/>
            </a:pPr>
            <a:r>
              <a:rPr lang="en-US" u="sng" noProof="1">
                <a:hlinkClick r:id="rId2"/>
              </a:rPr>
              <a:t>piotr.witek@firr.org.pl</a:t>
            </a:r>
          </a:p>
          <a:p>
            <a:pPr defTabSz="503555">
              <a:defRPr sz="3294"/>
            </a:pPr>
            <a:r>
              <a:rPr lang="en-US" u="sng" noProof="1">
                <a:hlinkClick r:id="rId3"/>
              </a:rPr>
              <a:t>piotr.witek@utilitia.pl</a:t>
            </a:r>
          </a:p>
        </p:txBody>
      </p:sp>
      <p:pic>
        <p:nvPicPr>
          <p:cNvPr id="5" name="Obraz 4" descr="Logo Państwowego Funduszu Rehabilitacji Osób Niepełnosprawnych">
            <a:extLst>
              <a:ext uri="{FF2B5EF4-FFF2-40B4-BE49-F238E27FC236}">
                <a16:creationId xmlns:a16="http://schemas.microsoft.com/office/drawing/2014/main" id="{A355AB46-682E-4032-A42A-70D101BBD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342" y="10669349"/>
            <a:ext cx="4473315" cy="23647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258</Words>
  <Application>Microsoft Office PowerPoint</Application>
  <PresentationFormat>Niestandardowy</PresentationFormat>
  <Paragraphs>39</Paragraphs>
  <Slides>12</Slides>
  <Notes>0</Notes>
  <HiddenSlides>0</HiddenSlides>
  <MMClips>4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Helvetica Neue</vt:lpstr>
      <vt:lpstr>Helvetica Neue Light</vt:lpstr>
      <vt:lpstr>Helvetica Neue Medium</vt:lpstr>
      <vt:lpstr>Times Roman</vt:lpstr>
      <vt:lpstr>Black</vt:lpstr>
      <vt:lpstr>PFRON wspiera dostępność GAAD 2022</vt:lpstr>
      <vt:lpstr>Problematyczne wskazówki i podpowiedzi</vt:lpstr>
      <vt:lpstr>Prezentacja programu PowerPoint</vt:lpstr>
      <vt:lpstr>Najczęściej stosowane kontrolki formularzy</vt:lpstr>
      <vt:lpstr>Prezentacja programu PowerPoint</vt:lpstr>
      <vt:lpstr>Minusy kontrolek formularzy</vt:lpstr>
      <vt:lpstr>Tabele - Najczęstsze błędy</vt:lpstr>
      <vt:lpstr>Prezentacja programu PowerPoint</vt:lpstr>
      <vt:lpstr>Formularze w plikach PDF</vt:lpstr>
      <vt:lpstr>Prezentacja programu PowerPoint</vt:lpstr>
      <vt:lpstr>Najprostsze rozwiązanie?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PFRON wspiera dostępność GAAD 2022</dc:title>
  <cp:lastModifiedBy>Wojakowski Tomasz</cp:lastModifiedBy>
  <cp:revision>1</cp:revision>
  <dcterms:modified xsi:type="dcterms:W3CDTF">2022-05-11T07:03:16Z</dcterms:modified>
</cp:coreProperties>
</file>