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39" r:id="rId1"/>
  </p:sldMasterIdLst>
  <p:notesMasterIdLst>
    <p:notesMasterId r:id="rId12"/>
  </p:notesMasterIdLst>
  <p:handoutMasterIdLst>
    <p:handoutMasterId r:id="rId13"/>
  </p:handoutMasterIdLst>
  <p:sldIdLst>
    <p:sldId id="865" r:id="rId2"/>
    <p:sldId id="1244" r:id="rId3"/>
    <p:sldId id="1245" r:id="rId4"/>
    <p:sldId id="1259" r:id="rId5"/>
    <p:sldId id="1261" r:id="rId6"/>
    <p:sldId id="1246" r:id="rId7"/>
    <p:sldId id="1260" r:id="rId8"/>
    <p:sldId id="1262" r:id="rId9"/>
    <p:sldId id="870" r:id="rId10"/>
    <p:sldId id="871" r:id="rId11"/>
  </p:sldIdLst>
  <p:sldSz cx="12192000" cy="6858000"/>
  <p:notesSz cx="6797675" cy="9928225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Calibri Light" panose="020F0302020204030204" pitchFamily="34" charset="0"/>
      <p:regular r:id="rId18"/>
      <p:italic r:id="rId19"/>
    </p:embeddedFont>
    <p:embeddedFont>
      <p:font typeface="Open Sans" panose="020B0606030504020204" pitchFamily="34" charset="0"/>
      <p:regular r:id="rId20"/>
      <p:bold r:id="rId21"/>
      <p:italic r:id="rId22"/>
      <p:boldItalic r:id="rId23"/>
    </p:embeddedFont>
    <p:embeddedFont>
      <p:font typeface="Open Sans Semibold" panose="020B0706030804020204" pitchFamily="34" charset="0"/>
      <p:bold r:id="rId24"/>
      <p:boldItalic r:id="rId25"/>
    </p:embeddedFont>
    <p:embeddedFont>
      <p:font typeface="Segoe UI" panose="020B0502040204020203" pitchFamily="34" charset="0"/>
      <p:regular r:id="rId26"/>
      <p:bold r:id="rId27"/>
      <p:italic r:id="rId28"/>
      <p:boldItalic r:id="rId29"/>
    </p:embeddedFont>
  </p:embeddedFontLst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uzarska Anna" initials="HA" lastIdx="2" clrIdx="0">
    <p:extLst>
      <p:ext uri="{19B8F6BF-5375-455C-9EA6-DF929625EA0E}">
        <p15:presenceInfo xmlns:p15="http://schemas.microsoft.com/office/powerpoint/2012/main" userId="S-1-5-21-3954371645-834304607-549911658-140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539D"/>
    <a:srgbClr val="C12607"/>
    <a:srgbClr val="B12307"/>
    <a:srgbClr val="636363"/>
    <a:srgbClr val="6361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095" autoAdjust="0"/>
  </p:normalViewPr>
  <p:slideViewPr>
    <p:cSldViewPr snapToGrid="0">
      <p:cViewPr varScale="1">
        <p:scale>
          <a:sx n="107" d="100"/>
          <a:sy n="107" d="100"/>
        </p:scale>
        <p:origin x="75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188"/>
    </p:cViewPr>
  </p:sorterViewPr>
  <p:notesViewPr>
    <p:cSldViewPr snapToGrid="0">
      <p:cViewPr varScale="1">
        <p:scale>
          <a:sx n="44" d="100"/>
          <a:sy n="44" d="100"/>
        </p:scale>
        <p:origin x="2160" y="4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font" Target="fonts/font5.fntdata"/><Relationship Id="rId26" Type="http://schemas.openxmlformats.org/officeDocument/2006/relationships/font" Target="fonts/font13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font" Target="fonts/font1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font" Target="fonts/font15.fntdata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font" Target="fonts/font14.fntdata"/><Relationship Id="rId30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985DD6-5297-4C9F-97D5-1E7456FA5E05}" type="datetimeFigureOut">
              <a:rPr lang="pl-PL" smtClean="0"/>
              <a:t>16.05.2022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A09803-C1E4-40BB-BD10-79CF071E9C2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412040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D73748-EFD7-48A5-9810-6FF2E65AC898}" type="datetimeFigureOut">
              <a:rPr lang="pl-PL" smtClean="0"/>
              <a:t>16.05.2022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E72C29-F3ED-421F-A6FF-78E4E1485CE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986037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80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238533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dirty="0"/>
              <a:t>Kliknij, aby edytować styl wzorca podtytułu</a:t>
            </a:r>
            <a:endParaRPr lang="en-US" dirty="0"/>
          </a:p>
        </p:txBody>
      </p:sp>
      <p:sp>
        <p:nvSpPr>
          <p:cNvPr id="4" name="Prostokąt 3"/>
          <p:cNvSpPr/>
          <p:nvPr userDrawn="1"/>
        </p:nvSpPr>
        <p:spPr>
          <a:xfrm flipV="1">
            <a:off x="0" y="-1"/>
            <a:ext cx="385482" cy="4347882"/>
          </a:xfrm>
          <a:prstGeom prst="rect">
            <a:avLst/>
          </a:prstGeom>
          <a:solidFill>
            <a:srgbClr val="0F53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996541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2330" y="598207"/>
            <a:ext cx="10560424" cy="683387"/>
          </a:xfrm>
        </p:spPr>
        <p:txBody>
          <a:bodyPr anchor="t">
            <a:normAutofit/>
          </a:bodyPr>
          <a:lstStyle>
            <a:lvl1pPr>
              <a:lnSpc>
                <a:spcPct val="114000"/>
              </a:lnSpc>
              <a:defRPr sz="2200" b="1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2330" y="1742381"/>
            <a:ext cx="10560424" cy="4374448"/>
          </a:xfrm>
        </p:spPr>
        <p:txBody>
          <a:bodyPr/>
          <a:lstStyle>
            <a:lvl1pPr marL="0" indent="0">
              <a:lnSpc>
                <a:spcPct val="114000"/>
              </a:lnSpc>
              <a:buNone/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lnSpc>
                <a:spcPct val="114000"/>
              </a:lnSpc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lnSpc>
                <a:spcPct val="114000"/>
              </a:lnSpc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lnSpc>
                <a:spcPct val="114000"/>
              </a:lnSpc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lnSpc>
                <a:spcPct val="114000"/>
              </a:lnSpc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  <a:endParaRPr lang="en-US" dirty="0"/>
          </a:p>
        </p:txBody>
      </p:sp>
      <p:sp>
        <p:nvSpPr>
          <p:cNvPr id="4" name="Prostokąt 3"/>
          <p:cNvSpPr/>
          <p:nvPr userDrawn="1"/>
        </p:nvSpPr>
        <p:spPr>
          <a:xfrm flipV="1">
            <a:off x="0" y="598207"/>
            <a:ext cx="824753" cy="334122"/>
          </a:xfrm>
          <a:prstGeom prst="rect">
            <a:avLst/>
          </a:prstGeom>
          <a:solidFill>
            <a:srgbClr val="0F53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518092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3135127"/>
            <a:ext cx="10515600" cy="2240470"/>
          </a:xfrm>
        </p:spPr>
        <p:txBody>
          <a:bodyPr anchor="t">
            <a:normAutofit/>
          </a:bodyPr>
          <a:lstStyle>
            <a:lvl1pPr>
              <a:lnSpc>
                <a:spcPct val="110000"/>
              </a:lnSpc>
              <a:defRPr sz="4400" b="0">
                <a:solidFill>
                  <a:schemeClr val="tx1">
                    <a:lumMod val="75000"/>
                    <a:lumOff val="25000"/>
                  </a:schemeClr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643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71946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1681163"/>
            <a:ext cx="10652966" cy="1635778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800"/>
            </a:lvl3pPr>
            <a:lvl4pPr marL="1371600" indent="0">
              <a:buNone/>
              <a:defRPr sz="2800"/>
            </a:lvl4pPr>
            <a:lvl5pPr marL="1828800" indent="0">
              <a:buNone/>
              <a:defRPr sz="2800"/>
            </a:lvl5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839788" y="3316941"/>
            <a:ext cx="5183188" cy="470366"/>
          </a:xfrm>
        </p:spPr>
        <p:txBody>
          <a:bodyPr anchor="t">
            <a:normAutofit/>
          </a:bodyPr>
          <a:lstStyle>
            <a:lvl1pPr marL="0" indent="0">
              <a:buNone/>
              <a:defRPr sz="20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dirty="0"/>
              <a:t>Jak to zbadać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39788" y="3787307"/>
            <a:ext cx="10652966" cy="2694176"/>
          </a:xfrm>
        </p:spPr>
        <p:txBody>
          <a:bodyPr>
            <a:normAutofit/>
          </a:bodyPr>
          <a:lstStyle>
            <a:lvl1pPr>
              <a:lnSpc>
                <a:spcPct val="12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pl-PL" dirty="0"/>
              <a:t>Kliknij, aby edytować style wzorca tekst</a:t>
            </a:r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32330" y="598207"/>
            <a:ext cx="10560424" cy="683387"/>
          </a:xfrm>
        </p:spPr>
        <p:txBody>
          <a:bodyPr anchor="t">
            <a:normAutofit/>
          </a:bodyPr>
          <a:lstStyle>
            <a:lvl1pPr>
              <a:defRPr sz="25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64698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9068" y="2915819"/>
            <a:ext cx="10515600" cy="1325563"/>
          </a:xfrm>
        </p:spPr>
        <p:txBody>
          <a:bodyPr anchor="t">
            <a:normAutofit/>
          </a:bodyPr>
          <a:lstStyle>
            <a:lvl1pPr algn="l">
              <a:defRPr sz="3600">
                <a:latin typeface="+mn-lt"/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47386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75647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80179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02650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57575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58114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9" name="Picture 4"/>
          <p:cNvPicPr>
            <a:picLocks noChangeAspect="1"/>
          </p:cNvPicPr>
          <p:nvPr userDrawn="1"/>
        </p:nvPicPr>
        <p:blipFill>
          <a:blip r:embed="rId13"/>
          <a:srcRect/>
          <a:stretch>
            <a:fillRect/>
          </a:stretch>
        </p:blipFill>
        <p:spPr>
          <a:xfrm>
            <a:off x="11283862" y="6003904"/>
            <a:ext cx="704891" cy="704891"/>
          </a:xfrm>
          <a:prstGeom prst="rect">
            <a:avLst/>
          </a:prstGeom>
        </p:spPr>
      </p:pic>
      <p:pic>
        <p:nvPicPr>
          <p:cNvPr id="10" name="Picture 3"/>
          <p:cNvPicPr>
            <a:picLocks noChangeAspect="1"/>
          </p:cNvPicPr>
          <p:nvPr userDrawn="1"/>
        </p:nvPicPr>
        <p:blipFill>
          <a:blip r:embed="rId14"/>
          <a:srcRect r="67428"/>
          <a:stretch>
            <a:fillRect/>
          </a:stretch>
        </p:blipFill>
        <p:spPr>
          <a:xfrm>
            <a:off x="10663518" y="6049885"/>
            <a:ext cx="635451" cy="612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031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dostepnosc.cyfrowa@mc.gov.pl" TargetMode="External"/><Relationship Id="rId2" Type="http://schemas.openxmlformats.org/officeDocument/2006/relationships/hyperlink" Target="https://www.gov.pl/web/dostepnosc-cyfrowa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181477" y="2608447"/>
            <a:ext cx="11010523" cy="2223437"/>
          </a:xfrm>
        </p:spPr>
        <p:txBody>
          <a:bodyPr anchor="t">
            <a:noAutofit/>
          </a:bodyPr>
          <a:lstStyle/>
          <a:p>
            <a:pPr algn="l">
              <a:lnSpc>
                <a:spcPct val="110000"/>
              </a:lnSpc>
            </a:pPr>
            <a:r>
              <a:rPr lang="pl-PL" sz="5400" dirty="0"/>
              <a:t>Skargi na brak dostępności cyfrowej.</a:t>
            </a:r>
            <a:endParaRPr lang="pl-PL" sz="5400" b="1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181477" y="4997590"/>
            <a:ext cx="7350105" cy="965259"/>
          </a:xfrm>
        </p:spPr>
        <p:txBody>
          <a:bodyPr>
            <a:normAutofit fontScale="92500" lnSpcReduction="20000"/>
          </a:bodyPr>
          <a:lstStyle/>
          <a:p>
            <a:pPr algn="l">
              <a:lnSpc>
                <a:spcPct val="150000"/>
              </a:lnSpc>
            </a:pPr>
            <a:r>
              <a:rPr lang="pl-PL" sz="23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Adam Pietrasiewicz, </a:t>
            </a:r>
            <a:br>
              <a:rPr lang="pl-PL" sz="23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pl-PL" sz="23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Centrum Rozwoju Kompetencji Cyfrowych, 2022</a:t>
            </a:r>
          </a:p>
        </p:txBody>
      </p:sp>
    </p:spTree>
    <p:extLst>
      <p:ext uri="{BB962C8B-B14F-4D97-AF65-F5344CB8AC3E}">
        <p14:creationId xmlns:p14="http://schemas.microsoft.com/office/powerpoint/2010/main" val="459919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Historia regulacji dostępności cyfrowej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932330" y="1652271"/>
            <a:ext cx="10560424" cy="4374448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300" dirty="0"/>
              <a:t>Przed 2012 – nie było regulacji prawnych. Ale zaczęły się już audyty i informowanie właścicieli stron o problemach;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300" dirty="0"/>
              <a:t>2012 – Rozporządzenie Rady Ministrów w sprawie Krajowych Ram Interoperacyjności. Jeden niejasny paragraf;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300" dirty="0"/>
              <a:t>2016 – Dyrektywa unijna, norma unijna;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300" dirty="0"/>
              <a:t>2018 – Ustawa o dostępności cyfrowej wdrażająca Dyrektywę;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300" dirty="0"/>
              <a:t>2018 – Ustawa o zapewnieniu dostępności odwołująca się do ustawy DC.</a:t>
            </a:r>
          </a:p>
        </p:txBody>
      </p:sp>
    </p:spTree>
    <p:extLst>
      <p:ext uri="{BB962C8B-B14F-4D97-AF65-F5344CB8AC3E}">
        <p14:creationId xmlns:p14="http://schemas.microsoft.com/office/powerpoint/2010/main" val="32021418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Dyrektywa jako jedyne źródło rozwiązań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932330" y="1482589"/>
            <a:ext cx="10560424" cy="4374448"/>
          </a:xfrm>
        </p:spPr>
        <p:txBody>
          <a:bodyPr>
            <a:normAutofit/>
          </a:bodyPr>
          <a:lstStyle/>
          <a:p>
            <a:r>
              <a:rPr lang="pl-PL" sz="2300" dirty="0"/>
              <a:t>Wymaganie zapewnienia możliwości złożenia skargi to ważny element dyrektywy: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1800" dirty="0"/>
              <a:t>Motyw 53: by uniknąć systematycznego odwoływania się do postępowań sądowych, należy przewidzieć prawo do adekwatnych i skutecznych procedur zapewniania przestrzegania niniejszej dyrektywy. (…) Procedura ta powinna być rozumiana jako obejmująca prawo do wnoszenia skarg do wszelkich krajowych organów właściwych do rozpatrywania tych skarg;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1800" dirty="0"/>
              <a:t>Art 7 ust. 1 lit. b opisujący zawartość deklaracji dostępności: (…) opis mechanizmu informacji zwrotnej, umożliwiający każdej osobie poinformowanie zainteresowanych organów sektora publicznego o wszelkich przypadkach niezgodności ich stron internetowych lub aplikacji mobilnych z wymogami dostępności,(…).</a:t>
            </a:r>
          </a:p>
        </p:txBody>
      </p:sp>
    </p:spTree>
    <p:extLst>
      <p:ext uri="{BB962C8B-B14F-4D97-AF65-F5344CB8AC3E}">
        <p14:creationId xmlns:p14="http://schemas.microsoft.com/office/powerpoint/2010/main" val="23049518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Skarga jako dalszy ciąg procedury żądania zapewnienia DC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932330" y="1765393"/>
            <a:ext cx="10560424" cy="4374448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400" dirty="0"/>
              <a:t>Art. 18 – Założenie dobrej woli podmiotu publicznego: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dirty="0"/>
              <a:t>Ż</a:t>
            </a:r>
            <a:r>
              <a:rPr lang="pl-PL" sz="2400" dirty="0"/>
              <a:t>ądanie – ustęp 1: „Każdy ma prawo wystąpić do podmiotu publicznego z żądaniem zapewnienia dostępności cyfrowej”;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400" dirty="0"/>
              <a:t>a następnie skarga – ustęp 7: „W przypadku odmowy zapewnienia dostępności cyfrowej (…) [żądający ma] prawo do złożenia (…) skargi”. </a:t>
            </a:r>
          </a:p>
        </p:txBody>
      </p:sp>
    </p:spTree>
    <p:extLst>
      <p:ext uri="{BB962C8B-B14F-4D97-AF65-F5344CB8AC3E}">
        <p14:creationId xmlns:p14="http://schemas.microsoft.com/office/powerpoint/2010/main" val="37898093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Czego można żądać i czego można odmówić?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932330" y="1885345"/>
            <a:ext cx="10560424" cy="4374448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400" dirty="0"/>
              <a:t>Można żądać zapewnienia dostępności cyfrowej wszystkiego co nie jest dostępne, nawet tego, co jest wyłączone przepisami art. 3 , ale...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400" dirty="0"/>
              <a:t>Art. 18 ust. 5: „Podmiot publiczny </a:t>
            </a:r>
            <a:r>
              <a:rPr lang="pl-PL" sz="2400" b="1" u="sng" dirty="0"/>
              <a:t>odmawia</a:t>
            </a:r>
            <a:r>
              <a:rPr lang="pl-PL" sz="2400" dirty="0"/>
              <a:t> zapewnienia dostępności cyfrowej elementu strony internetowej lub aplikacji mobilnej, jeżeli wiązałoby się to z ryzykiem naruszenia integralności lub wiarygodności przekazywanych informacji.” – np. odręcznie napisane oświadczenie majątkowe.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12882493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KPA jako rozwiązanie proste i logiczne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932330" y="1577698"/>
            <a:ext cx="10560424" cy="4374448"/>
          </a:xfrm>
        </p:spPr>
        <p:txBody>
          <a:bodyPr>
            <a:normAutofit fontScale="92500" lnSpcReduction="2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300" dirty="0"/>
              <a:t>Art. 18. ust. 8: „Do skarg rozpatrywanych w postępowaniach w sprawie zapewnienia dostępności cyfrowej strony internetowej, aplikacji mobilnej lub elementu strony internetowej, lub aplikacji mobilnej stosuje się przepisy działu VIII ustawy z dnia 14 czerwca 1960 r. – Kodeks postępowania administracyjnego (Dz. U. z 2018 r. poz. 2096 oraz z 2019 r. poz. 60 i 730).”;</a:t>
            </a:r>
          </a:p>
          <a:p>
            <a:r>
              <a:rPr lang="pl-PL" sz="2300" dirty="0"/>
              <a:t>Dlaczego? Gdyż: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300" dirty="0"/>
              <a:t>Brak istniejącego już organu mogącego nadzorować dostępność cyfrową podmiotów publicznych;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300" dirty="0"/>
              <a:t>Trudno powołać nowy organu ze względu na brak wystarczającej liczby specjalistów;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300" dirty="0"/>
              <a:t>Procedura skargowa przewidziana w KPA jest najbardziej logicznym rozwiązaniem. </a:t>
            </a:r>
          </a:p>
          <a:p>
            <a:endParaRPr lang="pl-PL" sz="2300" dirty="0"/>
          </a:p>
        </p:txBody>
      </p:sp>
    </p:spTree>
    <p:extLst>
      <p:ext uri="{BB962C8B-B14F-4D97-AF65-F5344CB8AC3E}">
        <p14:creationId xmlns:p14="http://schemas.microsoft.com/office/powerpoint/2010/main" val="31015147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2000" dirty="0"/>
              <a:t>Dział VIII ustawy z dnia 14 czerwca 1960 - KPA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932330" y="3065459"/>
            <a:ext cx="10560424" cy="4374448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300" dirty="0"/>
              <a:t>Artykuły 221 do 260 KPA opisują całość procedury skargowej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300" dirty="0"/>
              <a:t>W skrócie:</a:t>
            </a:r>
          </a:p>
          <a:p>
            <a:pPr marL="1028700" lvl="1" indent="-342900"/>
            <a:r>
              <a:rPr lang="pl-PL" sz="2000" dirty="0"/>
              <a:t>skarga składana jest do podmiotu;</a:t>
            </a:r>
          </a:p>
          <a:p>
            <a:pPr marL="1028700" lvl="1" indent="-342900"/>
            <a:r>
              <a:rPr lang="pl-PL" sz="2000" dirty="0"/>
              <a:t>skargę rozpatruje „organ nadrzędny” wobec podmiotu.</a:t>
            </a:r>
          </a:p>
        </p:txBody>
      </p:sp>
    </p:spTree>
    <p:extLst>
      <p:ext uri="{BB962C8B-B14F-4D97-AF65-F5344CB8AC3E}">
        <p14:creationId xmlns:p14="http://schemas.microsoft.com/office/powerpoint/2010/main" val="24577181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2000" dirty="0"/>
              <a:t>KPA, a organizacje pozarządowe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932330" y="1608279"/>
            <a:ext cx="10560424" cy="4374448"/>
          </a:xfrm>
        </p:spPr>
        <p:txBody>
          <a:bodyPr>
            <a:normAutofit/>
          </a:bodyPr>
          <a:lstStyle/>
          <a:p>
            <a:r>
              <a:rPr lang="pl-PL" sz="2000" dirty="0"/>
              <a:t>Przepisy dotyczące procedury składania skarg odnoszą się również do organizacji pozarządowych podlegających przepisom ustawy, niezapewniających dostępności cyfrowej zgodnie z żądaniem. Organem rozpatrującym skargę jest w takim przypadku  bezpośrednio wyższego stopnia tej organizacji, a w stosunku do organu naczelnego organizacji - Prezes Rady Ministrów lub właściwi ministrowie sprawujący nadzór nad działalnością tej organizacji.</a:t>
            </a:r>
          </a:p>
          <a:p>
            <a:endParaRPr lang="pl-PL" sz="2000" dirty="0"/>
          </a:p>
          <a:p>
            <a:pPr lvl="1"/>
            <a:r>
              <a:rPr lang="pl-PL" sz="1800" i="1" dirty="0">
                <a:effectLst/>
                <a:latin typeface="Segoe UI" panose="020B0502040204020203" pitchFamily="34" charset="0"/>
              </a:rPr>
              <a:t>Art. 230 KPA: Do rozpatrzenia skargi dotyczącej zadań i działalności organizacji społecznej właściwy jest organ bezpośrednio wyższego stopnia tej organizacji, a w stosunku do organu naczelnego organizacji - Prezes Rady Ministrów lub właściwi ministrowie sprawujący nadzór nad działalnością tej organizacji.</a:t>
            </a:r>
            <a:endParaRPr lang="pl-PL" sz="1800" i="1" dirty="0">
              <a:effectLst/>
              <a:latin typeface="Arial" panose="020B0604020202020204" pitchFamily="34" charset="0"/>
            </a:endParaRPr>
          </a:p>
          <a:p>
            <a:endParaRPr lang="pl-PL" sz="2000" dirty="0"/>
          </a:p>
        </p:txBody>
      </p:sp>
    </p:spTree>
    <p:extLst>
      <p:ext uri="{BB962C8B-B14F-4D97-AF65-F5344CB8AC3E}">
        <p14:creationId xmlns:p14="http://schemas.microsoft.com/office/powerpoint/2010/main" val="11458518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0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Pytania?</a:t>
            </a:r>
          </a:p>
        </p:txBody>
      </p:sp>
    </p:spTree>
    <p:extLst>
      <p:ext uri="{BB962C8B-B14F-4D97-AF65-F5344CB8AC3E}">
        <p14:creationId xmlns:p14="http://schemas.microsoft.com/office/powerpoint/2010/main" val="32983024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3135127"/>
            <a:ext cx="10515600" cy="875558"/>
          </a:xfrm>
        </p:spPr>
        <p:txBody>
          <a:bodyPr/>
          <a:lstStyle/>
          <a:p>
            <a:r>
              <a:rPr lang="pl-PL" b="0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Dziękuję za uwagę.</a:t>
            </a:r>
          </a:p>
        </p:txBody>
      </p:sp>
      <p:sp>
        <p:nvSpPr>
          <p:cNvPr id="3" name="pole tekstowe 2"/>
          <p:cNvSpPr txBox="1"/>
          <p:nvPr/>
        </p:nvSpPr>
        <p:spPr>
          <a:xfrm>
            <a:off x="831850" y="4436198"/>
            <a:ext cx="10824344" cy="1628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l-PL" sz="23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Zapraszam na naszą stronę </a:t>
            </a:r>
            <a:r>
              <a:rPr lang="pl-PL" sz="23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2"/>
              </a:rPr>
              <a:t>https://www.gov.pl/web/dostepnosc-cyfrowa</a:t>
            </a:r>
            <a:r>
              <a:rPr lang="pl-PL" sz="23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br>
              <a:rPr lang="pl-PL" sz="23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pl-PL" sz="23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 do kontaktu </a:t>
            </a:r>
            <a:r>
              <a:rPr lang="pl-PL" sz="23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3"/>
              </a:rPr>
              <a:t>dostepnosc.cyfrowa@mc.gov.pl</a:t>
            </a:r>
            <a:r>
              <a:rPr lang="pl-PL" sz="23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  </a:t>
            </a:r>
          </a:p>
          <a:p>
            <a:pPr>
              <a:lnSpc>
                <a:spcPct val="150000"/>
              </a:lnSpc>
            </a:pPr>
            <a:r>
              <a:rPr lang="pl-PL" sz="23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126996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Niestandardowy 1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7041</TotalTime>
  <Words>615</Words>
  <Application>Microsoft Office PowerPoint</Application>
  <PresentationFormat>Panoramiczny</PresentationFormat>
  <Paragraphs>38</Paragraphs>
  <Slides>10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10</vt:i4>
      </vt:variant>
    </vt:vector>
  </HeadingPairs>
  <TitlesOfParts>
    <vt:vector size="17" baseType="lpstr">
      <vt:lpstr>Open Sans</vt:lpstr>
      <vt:lpstr>Segoe UI</vt:lpstr>
      <vt:lpstr>Calibri Light</vt:lpstr>
      <vt:lpstr>Arial</vt:lpstr>
      <vt:lpstr>Open Sans Semibold</vt:lpstr>
      <vt:lpstr>Calibri</vt:lpstr>
      <vt:lpstr>Office Theme</vt:lpstr>
      <vt:lpstr>Skargi na brak dostępności cyfrowej.</vt:lpstr>
      <vt:lpstr>Historia regulacji dostępności cyfrowej</vt:lpstr>
      <vt:lpstr>Dyrektywa jako jedyne źródło rozwiązań</vt:lpstr>
      <vt:lpstr>Skarga jako dalszy ciąg procedury żądania zapewnienia DC</vt:lpstr>
      <vt:lpstr>Czego można żądać i czego można odmówić?</vt:lpstr>
      <vt:lpstr>KPA jako rozwiązanie proste i logiczne</vt:lpstr>
      <vt:lpstr>Dział VIII ustawy z dnia 14 czerwca 1960 - KPA</vt:lpstr>
      <vt:lpstr>KPA, a organizacje pozarządowe</vt:lpstr>
      <vt:lpstr>Pytania?</vt:lpstr>
      <vt:lpstr>Dziękuję za uwagę.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Podstawy tworzenia dostępnych cyfrowo treści na strony www</dc:title>
  <dc:creator>Krycki Wojciech</dc:creator>
  <cp:lastModifiedBy>Pietrasiewicz Adam</cp:lastModifiedBy>
  <cp:revision>396</cp:revision>
  <cp:lastPrinted>2022-05-16T09:17:44Z</cp:lastPrinted>
  <dcterms:created xsi:type="dcterms:W3CDTF">2018-01-11T08:55:36Z</dcterms:created>
  <dcterms:modified xsi:type="dcterms:W3CDTF">2022-05-16T09:21:32Z</dcterms:modified>
</cp:coreProperties>
</file>