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7" r:id="rId5"/>
    <p:sldId id="268" r:id="rId6"/>
    <p:sldId id="258" r:id="rId7"/>
    <p:sldId id="259" r:id="rId8"/>
    <p:sldId id="264" r:id="rId9"/>
    <p:sldId id="263" r:id="rId10"/>
    <p:sldId id="261" r:id="rId1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998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ójkąt prostokątny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grpSp>
        <p:nvGrpSpPr>
          <p:cNvPr id="2" name="Grup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Dowolny kształt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Dowolny kształt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Dowolny kształt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Łącznik prosty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ag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ag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ójkąt prostokątny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Łącznik prosty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ag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ag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Dowolny kształt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Łącznik prosty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A8DE547-C400-45FF-83A4-5E0127FCB502}" type="datetimeFigureOut">
              <a:rPr lang="pl-PL" smtClean="0"/>
              <a:pPr/>
              <a:t>2014-11-13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EF656B1-E032-4A4A-89D7-93E77067BA3F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2520279"/>
          </a:xfrm>
        </p:spPr>
        <p:txBody>
          <a:bodyPr>
            <a:noAutofit/>
          </a:bodyPr>
          <a:lstStyle/>
          <a:p>
            <a:pPr algn="l"/>
            <a:r>
              <a:rPr lang="pl-PL" sz="2600" b="1" dirty="0"/>
              <a:t>Akceptacja choroby </a:t>
            </a:r>
            <a:r>
              <a:rPr lang="pl-PL" sz="2600" b="1" dirty="0" smtClean="0"/>
              <a:t/>
            </a:r>
            <a:br>
              <a:rPr lang="pl-PL" sz="2600" b="1" dirty="0" smtClean="0"/>
            </a:br>
            <a:r>
              <a:rPr lang="pl-PL" sz="2600" b="1" dirty="0" smtClean="0"/>
              <a:t>i </a:t>
            </a:r>
            <a:r>
              <a:rPr lang="pl-PL" sz="2600" b="1" dirty="0"/>
              <a:t>umiejscowienie kontroli zdrowia </a:t>
            </a:r>
            <a:r>
              <a:rPr lang="pl-PL" sz="2600" b="1" dirty="0" smtClean="0"/>
              <a:t/>
            </a:r>
            <a:br>
              <a:rPr lang="pl-PL" sz="2600" b="1" dirty="0" smtClean="0"/>
            </a:br>
            <a:r>
              <a:rPr lang="pl-PL" sz="2600" b="1" dirty="0" smtClean="0"/>
              <a:t>a </a:t>
            </a:r>
            <a:r>
              <a:rPr lang="pl-PL" sz="2600" b="1" dirty="0"/>
              <a:t>style radzenia sobie ze stresem </a:t>
            </a:r>
            <a:r>
              <a:rPr lang="pl-PL" sz="2600" b="1" dirty="0" smtClean="0"/>
              <a:t/>
            </a:r>
            <a:br>
              <a:rPr lang="pl-PL" sz="2600" b="1" dirty="0" smtClean="0"/>
            </a:br>
            <a:r>
              <a:rPr lang="pl-PL" sz="2600" b="1" dirty="0" smtClean="0"/>
              <a:t>u </a:t>
            </a:r>
            <a:r>
              <a:rPr lang="pl-PL" sz="2600" b="1" dirty="0"/>
              <a:t>osób chorujących na schizofrenię</a:t>
            </a:r>
            <a:endParaRPr lang="pl-PL" sz="2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85800" y="3140969"/>
            <a:ext cx="7846640" cy="1656184"/>
          </a:xfrm>
        </p:spPr>
        <p:txBody>
          <a:bodyPr>
            <a:normAutofit fontScale="25000" lnSpcReduction="20000"/>
          </a:bodyPr>
          <a:lstStyle/>
          <a:p>
            <a:endParaRPr lang="pl-PL" dirty="0" smtClean="0"/>
          </a:p>
          <a:p>
            <a:endParaRPr lang="pl-PL" dirty="0" smtClean="0"/>
          </a:p>
          <a:p>
            <a:r>
              <a:rPr lang="pl-PL" sz="8800" dirty="0" smtClean="0"/>
              <a:t>Autor: </a:t>
            </a:r>
            <a:r>
              <a:rPr lang="pl-PL" sz="8800" b="1" dirty="0" smtClean="0"/>
              <a:t>mgr Aleksandra Gajcy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sz="7400" dirty="0" smtClean="0"/>
              <a:t>Praca wykonana pod kierunkiem dr n. med. Beaty </a:t>
            </a:r>
            <a:r>
              <a:rPr lang="pl-PL" sz="7400" dirty="0" err="1" smtClean="0"/>
              <a:t>Hintze</a:t>
            </a:r>
            <a:endParaRPr lang="pl-PL" sz="7400" dirty="0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48680"/>
            <a:ext cx="2880320" cy="14401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0" y="764704"/>
            <a:ext cx="8229600" cy="5328592"/>
          </a:xfrm>
        </p:spPr>
        <p:txBody>
          <a:bodyPr>
            <a:noAutofit/>
          </a:bodyPr>
          <a:lstStyle/>
          <a:p>
            <a:pPr marL="566928" indent="-457200">
              <a:buFont typeface="+mj-lt"/>
              <a:buAutoNum type="arabicPeriod"/>
            </a:pPr>
            <a:r>
              <a:rPr lang="pl-PL" sz="2400" dirty="0" smtClean="0"/>
              <a:t>Ocena związku pomiędzy</a:t>
            </a:r>
            <a:r>
              <a:rPr lang="pl-PL" sz="2000" dirty="0" smtClean="0"/>
              <a:t>:</a:t>
            </a:r>
          </a:p>
          <a:p>
            <a:pPr lvl="2">
              <a:buClr>
                <a:schemeClr val="accent1"/>
              </a:buClr>
              <a:buFont typeface="Wingdings" pitchFamily="2" charset="2"/>
              <a:buChar char="q"/>
            </a:pPr>
            <a:r>
              <a:rPr lang="pl-PL" sz="2000" dirty="0" smtClean="0"/>
              <a:t>akceptacją choroby </a:t>
            </a:r>
          </a:p>
          <a:p>
            <a:pPr lvl="2">
              <a:buClr>
                <a:schemeClr val="accent1"/>
              </a:buClr>
              <a:buFont typeface="Wingdings" pitchFamily="2" charset="2"/>
              <a:buChar char="q"/>
            </a:pPr>
            <a:r>
              <a:rPr lang="pl-PL" sz="2000" dirty="0"/>
              <a:t>a</a:t>
            </a:r>
            <a:r>
              <a:rPr lang="pl-PL" sz="2000" dirty="0" smtClean="0"/>
              <a:t> poczuciem umiejscowienia kontroli zdrowia </a:t>
            </a:r>
          </a:p>
          <a:p>
            <a:pPr lvl="2">
              <a:buClr>
                <a:schemeClr val="accent1"/>
              </a:buClr>
              <a:buFont typeface="Wingdings" pitchFamily="2" charset="2"/>
              <a:buChar char="q"/>
            </a:pPr>
            <a:r>
              <a:rPr lang="pl-PL" sz="2000" dirty="0" smtClean="0"/>
              <a:t>i stylami radzenia sobie ze stresem </a:t>
            </a:r>
          </a:p>
          <a:p>
            <a:pPr lvl="2">
              <a:buClr>
                <a:schemeClr val="accent1"/>
              </a:buClr>
              <a:buNone/>
            </a:pPr>
            <a:r>
              <a:rPr lang="pl-PL" sz="2000" dirty="0" smtClean="0"/>
              <a:t>	u osób chorych na schizofrenię.</a:t>
            </a:r>
          </a:p>
          <a:p>
            <a:pPr>
              <a:buNone/>
            </a:pPr>
            <a:r>
              <a:rPr lang="pl-PL" sz="2000" dirty="0" smtClean="0"/>
              <a:t> </a:t>
            </a:r>
          </a:p>
          <a:p>
            <a:pPr marL="566928" indent="-457200">
              <a:buFont typeface="+mj-lt"/>
              <a:buAutoNum type="arabicPeriod" startAt="2"/>
            </a:pPr>
            <a:r>
              <a:rPr lang="pl-PL" sz="2400" dirty="0" smtClean="0"/>
              <a:t>Zbadanie zależności między tymi zmiennymi </a:t>
            </a:r>
            <a:br>
              <a:rPr lang="pl-PL" sz="2400" dirty="0" smtClean="0"/>
            </a:br>
            <a:r>
              <a:rPr lang="pl-PL" sz="2400" dirty="0" smtClean="0"/>
              <a:t>a czynnikami klinicznymi i </a:t>
            </a:r>
            <a:r>
              <a:rPr lang="pl-PL" sz="2400" dirty="0" err="1" smtClean="0"/>
              <a:t>socjodemograicznymi</a:t>
            </a:r>
            <a:r>
              <a:rPr lang="pl-PL" sz="2400" dirty="0" smtClean="0"/>
              <a:t>:</a:t>
            </a:r>
          </a:p>
          <a:p>
            <a:pPr lvl="2"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pl-PL" sz="2000" dirty="0" smtClean="0"/>
              <a:t>wiekiem zachorowania</a:t>
            </a:r>
          </a:p>
          <a:p>
            <a:pPr lvl="2"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pl-PL" sz="2000" dirty="0" smtClean="0"/>
              <a:t>czasem trwania choroby </a:t>
            </a:r>
          </a:p>
          <a:p>
            <a:pPr lvl="2"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pl-PL" sz="2000" dirty="0" smtClean="0"/>
              <a:t>liczbą hospitalizacji</a:t>
            </a:r>
          </a:p>
          <a:p>
            <a:pPr lvl="2"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pl-PL" sz="2000" dirty="0" smtClean="0"/>
              <a:t>płcią</a:t>
            </a:r>
          </a:p>
          <a:p>
            <a:pPr lvl="2"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pl-PL" sz="2000" dirty="0" smtClean="0"/>
              <a:t>wiekiem</a:t>
            </a:r>
          </a:p>
          <a:p>
            <a:pPr lvl="2"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pl-PL" sz="2000" dirty="0" smtClean="0"/>
              <a:t>wykształceniem</a:t>
            </a:r>
          </a:p>
          <a:p>
            <a:pPr>
              <a:buNone/>
            </a:pPr>
            <a:endParaRPr lang="pl-PL" sz="20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-162272"/>
            <a:ext cx="8229600" cy="1143000"/>
          </a:xfrm>
        </p:spPr>
        <p:txBody>
          <a:bodyPr>
            <a:normAutofit/>
          </a:bodyPr>
          <a:lstStyle/>
          <a:p>
            <a:r>
              <a:rPr lang="pl-PL" sz="3200" dirty="0" smtClean="0"/>
              <a:t>Cel i przedmiot badań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565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l-PL" sz="2000" dirty="0" smtClean="0"/>
              <a:t>	Akceptacja jest procesem, w którym osoby doświadczające straty przechodzą szereg zmian, polegających na: </a:t>
            </a:r>
          </a:p>
          <a:p>
            <a:pPr>
              <a:buNone/>
            </a:pPr>
            <a:endParaRPr lang="pl-PL" sz="2000" dirty="0" smtClean="0"/>
          </a:p>
          <a:p>
            <a:r>
              <a:rPr lang="pl-PL" sz="2000" dirty="0" smtClean="0"/>
              <a:t>poszerzeniu zakresu wartości osobistych o takie, które nie są bezpośrednio związane z niepełnosprawnością</a:t>
            </a:r>
          </a:p>
          <a:p>
            <a:r>
              <a:rPr lang="pl-PL" sz="2000" dirty="0" smtClean="0"/>
              <a:t>podkreślanie tych aspektów fizyczności i wyglądu, które nie są związane z ich niepełnosprawnością</a:t>
            </a:r>
          </a:p>
          <a:p>
            <a:r>
              <a:rPr lang="pl-PL" sz="2000" dirty="0" smtClean="0"/>
              <a:t>powstrzymywanie skutków niepełnosprawności (przede wszystkich psychicznych)</a:t>
            </a:r>
          </a:p>
          <a:p>
            <a:r>
              <a:rPr lang="pl-PL" sz="2000" dirty="0" smtClean="0"/>
              <a:t>przejście od sposobu myślenia, w którym osoba porównuje się z innymi w zakresie swoich ograniczeń do takiego, w którym podkreśla swoje atuty i umiejętności (</a:t>
            </a:r>
            <a:r>
              <a:rPr lang="pl-PL" sz="2000" dirty="0" err="1" smtClean="0"/>
              <a:t>Lovett</a:t>
            </a:r>
            <a:r>
              <a:rPr lang="pl-PL" sz="2000" dirty="0" smtClean="0"/>
              <a:t>, 1982). </a:t>
            </a:r>
          </a:p>
          <a:p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	Nie jest to więc pogodzenie się z zaistniałą sytuacją, ale raczej przewartościowanie i zmiana myślenia (</a:t>
            </a:r>
            <a:r>
              <a:rPr lang="pl-PL" sz="2000" dirty="0" err="1" smtClean="0"/>
              <a:t>Dembo</a:t>
            </a:r>
            <a:r>
              <a:rPr lang="pl-PL" sz="2000" dirty="0" smtClean="0"/>
              <a:t> i in., 1956).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pl-PL" sz="3200" dirty="0" smtClean="0"/>
              <a:t>Akceptacja choroby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1662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l-PL" sz="2000" dirty="0" smtClean="0"/>
              <a:t>	Teoria ta odnosi się do oczekiwań dotyczących tego, </a:t>
            </a:r>
            <a:br>
              <a:rPr lang="pl-PL" sz="2000" dirty="0" smtClean="0"/>
            </a:br>
            <a:r>
              <a:rPr lang="pl-PL" sz="2000" dirty="0" smtClean="0"/>
              <a:t>w jakim stopniu wynik zachowania jest skutkiem własnych działań, osobistych właściwości bądź też jest warunkowany szczęściem czy przeznaczeniem.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	</a:t>
            </a:r>
            <a:r>
              <a:rPr lang="pl-PL" sz="2000" u="sng" dirty="0" smtClean="0"/>
              <a:t>Wewnętrzne</a:t>
            </a:r>
            <a:r>
              <a:rPr lang="pl-PL" sz="2000" dirty="0" smtClean="0"/>
              <a:t>: osoba interpretuje zdarzenia jako wynik jej własnych zachowań i podejmowanych działań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	</a:t>
            </a:r>
            <a:r>
              <a:rPr lang="pl-PL" sz="2000" u="sng" dirty="0" smtClean="0"/>
              <a:t>Zewnętrzne</a:t>
            </a:r>
            <a:r>
              <a:rPr lang="pl-PL" sz="2000" dirty="0" smtClean="0"/>
              <a:t> :</a:t>
            </a:r>
          </a:p>
          <a:p>
            <a:r>
              <a:rPr lang="pl-PL" sz="2000" dirty="0" smtClean="0"/>
              <a:t>przypadek: osoba postrzegająca większość sytuacji w ciągu swojego życia jako wynik szczęścia, przypadku czy przeznaczenia</a:t>
            </a:r>
          </a:p>
          <a:p>
            <a:r>
              <a:rPr lang="pl-PL" sz="2000" dirty="0" smtClean="0"/>
              <a:t>inne osoby - osoba jest przekonana, że to inni ludzie mają wpływ na przebieg wydarzeń w jej życiu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						(</a:t>
            </a:r>
            <a:r>
              <a:rPr lang="pl-PL" sz="2000" dirty="0" err="1" smtClean="0"/>
              <a:t>Hersch</a:t>
            </a:r>
            <a:r>
              <a:rPr lang="pl-PL" sz="2000" dirty="0" smtClean="0"/>
              <a:t> i </a:t>
            </a:r>
            <a:r>
              <a:rPr lang="pl-PL" sz="2000" dirty="0" err="1" smtClean="0"/>
              <a:t>Scheibe</a:t>
            </a:r>
            <a:r>
              <a:rPr lang="pl-PL" sz="2000" dirty="0" smtClean="0"/>
              <a:t>, 1967)</a:t>
            </a:r>
            <a:endParaRPr lang="pl-PL" sz="20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pl-PL" sz="3200" dirty="0" smtClean="0"/>
              <a:t>Poczucie umiejscowienia kontroli zdrowia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4726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200" dirty="0" smtClean="0"/>
              <a:t>	</a:t>
            </a:r>
          </a:p>
          <a:p>
            <a:pPr>
              <a:buNone/>
            </a:pPr>
            <a:r>
              <a:rPr lang="pl-PL" sz="2200" dirty="0" smtClean="0"/>
              <a:t>	Radzenie sobie ze stresem definiowane jest jako </a:t>
            </a:r>
            <a:br>
              <a:rPr lang="pl-PL" sz="2200" dirty="0" smtClean="0"/>
            </a:br>
            <a:r>
              <a:rPr lang="pl-PL" sz="2200" dirty="0" smtClean="0"/>
              <a:t>"stale zmieniające się poznawcze i behawioralne wysiłki mające na celu uporanie się z określonymi zewnętrznymi i wewnętrznymi wymaganiami, ocenianymi przez osobę jako obciążające lub przekraczające jej zasoby" (</a:t>
            </a:r>
            <a:r>
              <a:rPr lang="pl-PL" sz="2200" dirty="0" err="1" smtClean="0"/>
              <a:t>Lazarus</a:t>
            </a:r>
            <a:r>
              <a:rPr lang="pl-PL" sz="2200" dirty="0" smtClean="0"/>
              <a:t> i </a:t>
            </a:r>
            <a:r>
              <a:rPr lang="pl-PL" sz="2200" dirty="0" err="1" smtClean="0"/>
              <a:t>Folkman</a:t>
            </a:r>
            <a:r>
              <a:rPr lang="pl-PL" sz="2200" dirty="0" smtClean="0"/>
              <a:t>, 1984).</a:t>
            </a:r>
          </a:p>
          <a:p>
            <a:endParaRPr lang="pl-PL" sz="2200" dirty="0" smtClean="0"/>
          </a:p>
          <a:p>
            <a:pPr>
              <a:buNone/>
            </a:pPr>
            <a:r>
              <a:rPr lang="pl-PL" sz="2200" dirty="0" smtClean="0"/>
              <a:t>	3 typy:</a:t>
            </a:r>
          </a:p>
          <a:p>
            <a:pPr lvl="1"/>
            <a:r>
              <a:rPr lang="pl-PL" sz="2200" b="1" dirty="0" smtClean="0"/>
              <a:t>skoncentrowane na zadaniu</a:t>
            </a:r>
            <a:r>
              <a:rPr lang="pl-PL" sz="2200" dirty="0" smtClean="0"/>
              <a:t> - jednostka dąży do zmniejszenia stresujących właściwości stresora lub całkowitego jego usunięcia</a:t>
            </a:r>
          </a:p>
          <a:p>
            <a:pPr lvl="1"/>
            <a:r>
              <a:rPr lang="pl-PL" sz="2200" b="1" dirty="0" smtClean="0"/>
              <a:t>skoncentrowane na emocjach </a:t>
            </a:r>
            <a:r>
              <a:rPr lang="pl-PL" sz="2200" dirty="0" smtClean="0"/>
              <a:t>– jednostka dąży do łagodzenia przykrych stanów emocjonalnych</a:t>
            </a:r>
          </a:p>
          <a:p>
            <a:pPr lvl="1"/>
            <a:r>
              <a:rPr lang="pl-PL" sz="2200" b="1" dirty="0" smtClean="0"/>
              <a:t>skoncentrowane na unikaniu</a:t>
            </a:r>
            <a:r>
              <a:rPr lang="pl-PL" sz="2200" dirty="0" smtClean="0"/>
              <a:t> – polega na zredukowaniu niekorzystnych efektów działania stresora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pl-PL" sz="3200" dirty="0" smtClean="0"/>
              <a:t>Strategie radzenia sobie ze stresem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112568"/>
          </a:xfrm>
        </p:spPr>
        <p:txBody>
          <a:bodyPr>
            <a:noAutofit/>
          </a:bodyPr>
          <a:lstStyle/>
          <a:p>
            <a:pPr lvl="0">
              <a:buClr>
                <a:srgbClr val="2DA2BF"/>
              </a:buClr>
            </a:pPr>
            <a:r>
              <a:rPr lang="pl-PL" sz="2000" dirty="0" smtClean="0">
                <a:solidFill>
                  <a:prstClr val="black"/>
                </a:solidFill>
              </a:rPr>
              <a:t>Czy będą występowały różnice między kobietami i mężczyznami chorymi na schizofrenię w poziomie akceptacji choroby, </a:t>
            </a:r>
            <a:r>
              <a:rPr lang="pl-PL" sz="2000" dirty="0" smtClean="0">
                <a:solidFill>
                  <a:prstClr val="black"/>
                </a:solidFill>
              </a:rPr>
              <a:t>w </a:t>
            </a:r>
            <a:r>
              <a:rPr lang="pl-PL" sz="2000" dirty="0" smtClean="0">
                <a:solidFill>
                  <a:prstClr val="black"/>
                </a:solidFill>
              </a:rPr>
              <a:t>poczuciu umiejscowienia kontroli zdrowia oraz w stosowanych stylach radzenia sobie?</a:t>
            </a:r>
          </a:p>
          <a:p>
            <a:pPr marL="109728" lvl="0" indent="0">
              <a:buClr>
                <a:srgbClr val="2DA2BF"/>
              </a:buClr>
              <a:buNone/>
            </a:pPr>
            <a:endParaRPr lang="pl-PL" sz="2000" dirty="0" smtClean="0">
              <a:solidFill>
                <a:prstClr val="black"/>
              </a:solidFill>
            </a:endParaRPr>
          </a:p>
          <a:p>
            <a:pPr lvl="0">
              <a:buClr>
                <a:srgbClr val="2DA2BF"/>
              </a:buClr>
            </a:pPr>
            <a:r>
              <a:rPr lang="pl-PL" sz="2000" dirty="0" smtClean="0">
                <a:solidFill>
                  <a:prstClr val="black"/>
                </a:solidFill>
              </a:rPr>
              <a:t>Czy poziom akceptacji choroby będzie miał związek </a:t>
            </a:r>
            <a:r>
              <a:rPr lang="pl-PL" sz="2000" dirty="0" smtClean="0">
                <a:solidFill>
                  <a:prstClr val="black"/>
                </a:solidFill>
              </a:rPr>
              <a:t>z </a:t>
            </a:r>
            <a:r>
              <a:rPr lang="pl-PL" sz="2000" dirty="0" smtClean="0">
                <a:solidFill>
                  <a:prstClr val="black"/>
                </a:solidFill>
              </a:rPr>
              <a:t>poczuciem umiejscowienia kontroli zdrowia oraz </a:t>
            </a:r>
            <a:r>
              <a:rPr lang="pl-PL" sz="2000" dirty="0" smtClean="0">
                <a:solidFill>
                  <a:prstClr val="black"/>
                </a:solidFill>
              </a:rPr>
              <a:t>z </a:t>
            </a:r>
            <a:r>
              <a:rPr lang="pl-PL" sz="2000" dirty="0" smtClean="0">
                <a:solidFill>
                  <a:prstClr val="black"/>
                </a:solidFill>
              </a:rPr>
              <a:t>podejmowanymi stylami radzenia sobie w sytuacjach stresowych </a:t>
            </a:r>
            <a:r>
              <a:rPr lang="pl-PL" sz="2000" dirty="0" smtClean="0">
                <a:solidFill>
                  <a:prstClr val="black"/>
                </a:solidFill>
              </a:rPr>
              <a:t>(</a:t>
            </a:r>
            <a:r>
              <a:rPr lang="pl-PL" sz="2000" dirty="0" smtClean="0">
                <a:solidFill>
                  <a:prstClr val="black"/>
                </a:solidFill>
              </a:rPr>
              <a:t>w chorobie) w grupie osób chorych na schizofrenię?</a:t>
            </a:r>
          </a:p>
          <a:p>
            <a:pPr marL="109728" lvl="0" indent="0">
              <a:buClr>
                <a:srgbClr val="2DA2BF"/>
              </a:buClr>
              <a:buNone/>
            </a:pPr>
            <a:endParaRPr lang="pl-PL" sz="2000" dirty="0" smtClean="0">
              <a:solidFill>
                <a:prstClr val="black"/>
              </a:solidFill>
            </a:endParaRPr>
          </a:p>
          <a:p>
            <a:pPr lvl="0">
              <a:buClr>
                <a:srgbClr val="2DA2BF"/>
              </a:buClr>
            </a:pPr>
            <a:r>
              <a:rPr lang="pl-PL" sz="2000" dirty="0" smtClean="0">
                <a:solidFill>
                  <a:prstClr val="black"/>
                </a:solidFill>
              </a:rPr>
              <a:t>Czy poczucie umiejscowienia kontroli zdrowia (wewnętrzne, zewnętrzne, przypadek) będzie miało związek ze stylami radzenia sobie ze stresem </a:t>
            </a:r>
            <a:br>
              <a:rPr lang="pl-PL" sz="2000" dirty="0" smtClean="0">
                <a:solidFill>
                  <a:prstClr val="black"/>
                </a:solidFill>
              </a:rPr>
            </a:br>
            <a:r>
              <a:rPr lang="pl-PL" sz="2000" dirty="0" smtClean="0">
                <a:solidFill>
                  <a:prstClr val="black"/>
                </a:solidFill>
              </a:rPr>
              <a:t>w grupie osób chorych na schizofrenię?</a:t>
            </a:r>
            <a:endParaRPr lang="pl-PL" sz="2000" dirty="0">
              <a:solidFill>
                <a:prstClr val="black"/>
              </a:solidFill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-90264"/>
            <a:ext cx="8229600" cy="1143000"/>
          </a:xfrm>
        </p:spPr>
        <p:txBody>
          <a:bodyPr>
            <a:normAutofit/>
          </a:bodyPr>
          <a:lstStyle/>
          <a:p>
            <a:r>
              <a:rPr lang="pl-PL" sz="3200" dirty="0" smtClean="0"/>
              <a:t>Wybrane pytania badawcze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85192" y="692696"/>
            <a:ext cx="8507288" cy="54726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  <a:p>
            <a:r>
              <a:rPr lang="pl-PL" sz="2000" dirty="0" smtClean="0"/>
              <a:t>Skala Akceptacji Choroby (AIS)</a:t>
            </a:r>
          </a:p>
          <a:p>
            <a:r>
              <a:rPr lang="pl-PL" sz="2000" dirty="0" smtClean="0"/>
              <a:t>Wielowymiarowa Skala Umiejscowienia Kontroli Zdrowia (MHLC)</a:t>
            </a:r>
          </a:p>
          <a:p>
            <a:r>
              <a:rPr lang="pl-PL" sz="2000" dirty="0"/>
              <a:t>Inwentarz do pomiaru radzenia sobie ze stresem </a:t>
            </a:r>
            <a:r>
              <a:rPr lang="pl-PL" sz="2000" dirty="0" smtClean="0"/>
              <a:t>MINI-COPE  </a:t>
            </a:r>
          </a:p>
          <a:p>
            <a:pPr>
              <a:buNone/>
            </a:pPr>
            <a:r>
              <a:rPr lang="pl-PL" sz="2000" dirty="0" smtClean="0"/>
              <a:t>	(wszystkie kwestionariusze w adaptacji polskiej Zygfryda </a:t>
            </a:r>
            <a:r>
              <a:rPr lang="pl-PL" sz="2000" dirty="0" err="1" smtClean="0"/>
              <a:t>Juczyńskiego</a:t>
            </a:r>
            <a:r>
              <a:rPr lang="pl-PL" sz="2000" dirty="0" smtClean="0"/>
              <a:t>). </a:t>
            </a:r>
          </a:p>
          <a:p>
            <a:pPr>
              <a:buNone/>
            </a:pPr>
            <a:endParaRPr lang="pl-PL" sz="2000" dirty="0" smtClean="0"/>
          </a:p>
          <a:p>
            <a:r>
              <a:rPr lang="pl-PL" sz="2000" dirty="0" smtClean="0"/>
              <a:t>Inwentarz Danych </a:t>
            </a:r>
            <a:r>
              <a:rPr lang="pl-PL" sz="2000" dirty="0"/>
              <a:t>Ogólnych - </a:t>
            </a:r>
            <a:r>
              <a:rPr lang="pl-PL" sz="2000" dirty="0" smtClean="0"/>
              <a:t>stworzony na potrzeby badania zawierający pytania dotyczące </a:t>
            </a:r>
            <a:r>
              <a:rPr lang="pl-PL" sz="2000" b="1" dirty="0" smtClean="0"/>
              <a:t>czynników </a:t>
            </a:r>
            <a:r>
              <a:rPr lang="pl-PL" sz="2000" b="1" dirty="0" err="1" smtClean="0"/>
              <a:t>socjodemograficznych</a:t>
            </a:r>
            <a:r>
              <a:rPr lang="pl-PL" sz="2000" dirty="0" smtClean="0"/>
              <a:t>, takich jak: wiek, płeć, stan cywilny, wykształcenie, źródło utrzymania, miejsce zamieszkania oraz </a:t>
            </a:r>
            <a:r>
              <a:rPr lang="pl-PL" sz="2000" b="1" dirty="0" smtClean="0"/>
              <a:t>danych na temat choroby</a:t>
            </a:r>
            <a:r>
              <a:rPr lang="pl-PL" sz="2000" dirty="0" smtClean="0"/>
              <a:t>,</a:t>
            </a:r>
            <a:r>
              <a:rPr lang="pl-PL" sz="2000" b="1" dirty="0" smtClean="0"/>
              <a:t> </a:t>
            </a:r>
            <a:r>
              <a:rPr lang="pl-PL" sz="2000" dirty="0" smtClean="0"/>
              <a:t>takich jak: wiek zachorowania, liczba hospitalizacji, uczestnictwo w placówkach wsparcia dla osób z zaburzeniami psychicznymi, znajomość rozpoznania i przyjmowanych neuroleptyków,  współistniejące choroby somatyczne, stopień niepełnosprawności. 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590872" y="-99392"/>
            <a:ext cx="8229600" cy="1143000"/>
          </a:xfrm>
        </p:spPr>
        <p:txBody>
          <a:bodyPr>
            <a:normAutofit/>
          </a:bodyPr>
          <a:lstStyle/>
          <a:p>
            <a:r>
              <a:rPr lang="pl-PL" sz="3200" dirty="0" smtClean="0"/>
              <a:t>Techniki badawcze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0" y="1066733"/>
            <a:ext cx="8964488" cy="5170579"/>
          </a:xfrm>
        </p:spPr>
        <p:txBody>
          <a:bodyPr>
            <a:noAutofit/>
          </a:bodyPr>
          <a:lstStyle/>
          <a:p>
            <a:pPr marL="566928" lvl="0" indent="-457200">
              <a:buClr>
                <a:srgbClr val="2DA2BF"/>
              </a:buClr>
              <a:buFont typeface="+mj-lt"/>
              <a:buAutoNum type="arabicPeriod"/>
            </a:pPr>
            <a:r>
              <a:rPr lang="pl-PL" sz="2050" dirty="0" smtClean="0">
                <a:solidFill>
                  <a:prstClr val="black"/>
                </a:solidFill>
              </a:rPr>
              <a:t>Kobiety i mężczyźni nie różnią się pod względem poziomu akceptacji choroby </a:t>
            </a:r>
            <a:br>
              <a:rPr lang="pl-PL" sz="2050" dirty="0" smtClean="0">
                <a:solidFill>
                  <a:prstClr val="black"/>
                </a:solidFill>
              </a:rPr>
            </a:br>
            <a:r>
              <a:rPr lang="pl-PL" sz="2050" dirty="0" smtClean="0">
                <a:solidFill>
                  <a:prstClr val="black"/>
                </a:solidFill>
              </a:rPr>
              <a:t>i poczucia umiejscowienia kontroli zdrowia.</a:t>
            </a:r>
          </a:p>
          <a:p>
            <a:pPr marL="566928" lvl="0" indent="-457200">
              <a:buClr>
                <a:srgbClr val="2DA2BF"/>
              </a:buClr>
              <a:buFont typeface="+mj-lt"/>
              <a:buAutoNum type="arabicPeriod"/>
            </a:pPr>
            <a:r>
              <a:rPr lang="pl-PL" sz="2050" dirty="0" smtClean="0">
                <a:solidFill>
                  <a:prstClr val="black"/>
                </a:solidFill>
              </a:rPr>
              <a:t>Mężczyźni częściej niż kobiety: stosują strategie ukierunkowane na działanie </a:t>
            </a:r>
            <a:br>
              <a:rPr lang="pl-PL" sz="2050" dirty="0" smtClean="0">
                <a:solidFill>
                  <a:prstClr val="black"/>
                </a:solidFill>
              </a:rPr>
            </a:br>
            <a:r>
              <a:rPr lang="pl-PL" sz="2050" dirty="0" smtClean="0">
                <a:solidFill>
                  <a:prstClr val="black"/>
                </a:solidFill>
              </a:rPr>
              <a:t>i rozwiązanie problemu oraz potrafią zaakceptować trudną sytuację i z nią żyć.</a:t>
            </a:r>
          </a:p>
          <a:p>
            <a:pPr marL="566928" lvl="0" indent="-457200">
              <a:buClr>
                <a:srgbClr val="2DA2BF"/>
              </a:buClr>
              <a:buFont typeface="+mj-lt"/>
              <a:buAutoNum type="arabicPeriod"/>
            </a:pPr>
            <a:r>
              <a:rPr lang="pl-PL" sz="2050" dirty="0" smtClean="0">
                <a:solidFill>
                  <a:prstClr val="black"/>
                </a:solidFill>
              </a:rPr>
              <a:t>Osoby cechujące się wysoką akceptacją choroby mają większe wewnętrzne umiejscowienie kontroli zdrowia, częściej stosują strategię pozytywnego przewartościowania, rzadziej sięgają po substancje psychoaktywne, są bardziej świadome mechanizmów związanych chorobą.</a:t>
            </a:r>
          </a:p>
          <a:p>
            <a:pPr marL="566928" lvl="0" indent="-457200">
              <a:buClr>
                <a:srgbClr val="2DA2BF"/>
              </a:buClr>
              <a:buFont typeface="+mj-lt"/>
              <a:buAutoNum type="arabicPeriod"/>
            </a:pPr>
            <a:r>
              <a:rPr lang="pl-PL" sz="2050" dirty="0" smtClean="0">
                <a:solidFill>
                  <a:prstClr val="black"/>
                </a:solidFill>
              </a:rPr>
              <a:t>Osoby cechujące się zewnętrznym umiejscowieniem kontroli zdrowia </a:t>
            </a:r>
            <a:br>
              <a:rPr lang="pl-PL" sz="2050" dirty="0" smtClean="0">
                <a:solidFill>
                  <a:prstClr val="black"/>
                </a:solidFill>
              </a:rPr>
            </a:br>
            <a:r>
              <a:rPr lang="pl-PL" sz="2050" dirty="0" smtClean="0">
                <a:solidFill>
                  <a:prstClr val="black"/>
                </a:solidFill>
              </a:rPr>
              <a:t>w sytuacji stresowej mają większą tendencję do zwracania się ku religii oraz poszukiwania wsparcia emocjonalnego u innych osób.</a:t>
            </a:r>
          </a:p>
          <a:p>
            <a:pPr marL="566928" lvl="0" indent="-457200">
              <a:buClr>
                <a:srgbClr val="2DA2BF"/>
              </a:buClr>
              <a:buFont typeface="+mj-lt"/>
              <a:buAutoNum type="arabicPeriod"/>
            </a:pPr>
            <a:r>
              <a:rPr lang="pl-PL" sz="2050" dirty="0" smtClean="0">
                <a:solidFill>
                  <a:prstClr val="black"/>
                </a:solidFill>
              </a:rPr>
              <a:t>Osoby cechujące się poczuciem umiejscowienia kontroli zdrowia zależnym od przypadku częściej stosują strategie nieadaptacyjne np. zajmowanie się czymś innym.</a:t>
            </a:r>
            <a:endParaRPr lang="pl-PL" sz="2050" dirty="0">
              <a:solidFill>
                <a:prstClr val="black"/>
              </a:solidFill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922114"/>
          </a:xfrm>
        </p:spPr>
        <p:txBody>
          <a:bodyPr>
            <a:normAutofit/>
          </a:bodyPr>
          <a:lstStyle/>
          <a:p>
            <a:r>
              <a:rPr lang="pl-PL" sz="3200" dirty="0" smtClean="0">
                <a:solidFill>
                  <a:srgbClr val="464646"/>
                </a:solidFill>
              </a:rPr>
              <a:t>Najważniejsze wnioski </a:t>
            </a:r>
            <a:r>
              <a:rPr lang="pl-PL" sz="3200" dirty="0">
                <a:solidFill>
                  <a:srgbClr val="464646"/>
                </a:solidFill>
              </a:rPr>
              <a:t>z badań</a:t>
            </a:r>
            <a:endParaRPr lang="pl-PL" sz="3200" dirty="0"/>
          </a:p>
        </p:txBody>
      </p:sp>
    </p:spTree>
    <p:extLst>
      <p:ext uri="{BB962C8B-B14F-4D97-AF65-F5344CB8AC3E}">
        <p14:creationId xmlns="" xmlns:p14="http://schemas.microsoft.com/office/powerpoint/2010/main" val="203899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833256"/>
            <a:ext cx="8424936" cy="5188032"/>
          </a:xfrm>
        </p:spPr>
        <p:txBody>
          <a:bodyPr>
            <a:noAutofit/>
          </a:bodyPr>
          <a:lstStyle/>
          <a:p>
            <a:r>
              <a:rPr lang="pl-PL" sz="2000" dirty="0" smtClean="0"/>
              <a:t>W pracy </a:t>
            </a:r>
            <a:r>
              <a:rPr lang="pl-PL" sz="2000" dirty="0"/>
              <a:t>psychoterapeutycznej </a:t>
            </a:r>
            <a:r>
              <a:rPr lang="pl-PL" sz="2000" dirty="0" smtClean="0"/>
              <a:t>z osobami </a:t>
            </a:r>
            <a:r>
              <a:rPr lang="pl-PL" sz="2000" dirty="0"/>
              <a:t>z doświadczeniem schizofrenii należy </a:t>
            </a:r>
            <a:r>
              <a:rPr lang="pl-PL" sz="2000" dirty="0" smtClean="0"/>
              <a:t>rozwijać  w nich czynną akceptację choroby, która zwiększając poczucie kontroli nad przebiegiem psychozy  wzmocni ich poczucie sprawstwa, a w konsekwencji może poprawić ich psychospołeczne funkcjonowanie i jakość życia.</a:t>
            </a:r>
          </a:p>
          <a:p>
            <a:pPr marL="109728" indent="0">
              <a:buNone/>
            </a:pPr>
            <a:endParaRPr lang="pl-PL" sz="2000" dirty="0" smtClean="0"/>
          </a:p>
          <a:p>
            <a:r>
              <a:rPr lang="pl-PL" sz="2000" dirty="0"/>
              <a:t>W</a:t>
            </a:r>
            <a:r>
              <a:rPr lang="pl-PL" sz="2000" dirty="0" smtClean="0"/>
              <a:t>ysoka akceptacja choroby jest bardzo istotnym czynnikiem warunkującym stosowanie efektywnych, zorientowanych na rozwiązanie problemu stylów radzenia sobie ze stresem, co wpływa pozytywnie na samoocenę osób chorych.</a:t>
            </a:r>
          </a:p>
          <a:p>
            <a:endParaRPr lang="pl-PL" sz="2000" dirty="0" smtClean="0"/>
          </a:p>
          <a:p>
            <a:r>
              <a:rPr lang="pl-PL" sz="2000" dirty="0"/>
              <a:t>B</a:t>
            </a:r>
            <a:r>
              <a:rPr lang="pl-PL" sz="2000" dirty="0" smtClean="0"/>
              <a:t>rak poczucia wewnętrznej kontroli i przerzucanie odpowiedzialności za swoją chorobę na inne osoby może prowadzić do zaprzeczania chorobie, przerywania leczenia, nawrotów psychozy i gorszego radzenia sobie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w </a:t>
            </a:r>
            <a:r>
              <a:rPr lang="pl-PL" sz="2000" dirty="0" smtClean="0"/>
              <a:t>sytuacjach społecznych.</a:t>
            </a:r>
          </a:p>
        </p:txBody>
      </p:sp>
      <p:sp>
        <p:nvSpPr>
          <p:cNvPr id="5" name="Tytuł 2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Autofit/>
          </a:bodyPr>
          <a:lstStyle/>
          <a:p>
            <a:r>
              <a:rPr lang="pl-PL" sz="2800" dirty="0"/>
              <a:t>P</a:t>
            </a:r>
            <a:r>
              <a:rPr lang="pl-PL" sz="2800" dirty="0" smtClean="0"/>
              <a:t>raktyczne wykorzystanie otrzymanych wyników</a:t>
            </a:r>
            <a:endParaRPr lang="pl-PL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l-PL" sz="2400" dirty="0" smtClean="0"/>
          </a:p>
          <a:p>
            <a:r>
              <a:rPr lang="pl-PL" sz="2400" dirty="0" smtClean="0"/>
              <a:t>poszukiwanie innych, ważnych czynników mogących mieć związek z pozytywną akceptacją choroby i wewnętrznym poczuciem umiejscowienia kontroli zdrowia wśród osób </a:t>
            </a:r>
            <a:br>
              <a:rPr lang="pl-PL" sz="2400" dirty="0" smtClean="0"/>
            </a:br>
            <a:r>
              <a:rPr lang="pl-PL" sz="2400" dirty="0" smtClean="0"/>
              <a:t>z doświadczeniem schizofrenii, będących uczestnikami różnych form leczenia i opieki środowiskowej</a:t>
            </a:r>
          </a:p>
          <a:p>
            <a:endParaRPr lang="pl-PL" sz="2400" dirty="0" smtClean="0"/>
          </a:p>
          <a:p>
            <a:r>
              <a:rPr lang="pl-PL" sz="2400" dirty="0" smtClean="0"/>
              <a:t>porównanie wyników osób korzystających z różnych form oddziaływań leczniczych i rehabilitacyjnych może ułatwić ocenę istotnych czynników wpływających na akceptację choroby</a:t>
            </a:r>
            <a:endParaRPr lang="pl-PL" sz="24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dirty="0" smtClean="0"/>
              <a:t>Sugestie</a:t>
            </a:r>
            <a:r>
              <a:rPr lang="pl-PL" sz="2800" dirty="0" smtClean="0"/>
              <a:t> dla następnych badań i analiz</a:t>
            </a:r>
            <a:endParaRPr lang="pl-PL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Hol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Hol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180</TotalTime>
  <Words>278</Words>
  <Application>Microsoft Office PowerPoint</Application>
  <PresentationFormat>Pokaz na ekranie (4:3)</PresentationFormat>
  <Paragraphs>81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Hol</vt:lpstr>
      <vt:lpstr>Akceptacja choroby  i umiejscowienie kontroli zdrowia  a style radzenia sobie ze stresem  u osób chorujących na schizofrenię</vt:lpstr>
      <vt:lpstr>Cel i przedmiot badań</vt:lpstr>
      <vt:lpstr>Akceptacja choroby</vt:lpstr>
      <vt:lpstr>Poczucie umiejscowienia kontroli zdrowia</vt:lpstr>
      <vt:lpstr>Strategie radzenia sobie ze stresem</vt:lpstr>
      <vt:lpstr>Wybrane pytania badawcze</vt:lpstr>
      <vt:lpstr>Techniki badawcze</vt:lpstr>
      <vt:lpstr>Najważniejsze wnioski z badań</vt:lpstr>
      <vt:lpstr>Praktyczne wykorzystanie otrzymanych wyników</vt:lpstr>
      <vt:lpstr>Sugestie dla następnych badań i analiz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Akceptacja choroby  i umiejscowienie kontroli zdrowia  a style radzenia sobie ze stresem u osób chorujących na schizofrenię</dc:title>
  <dc:creator>Ola</dc:creator>
  <cp:lastModifiedBy>Ola</cp:lastModifiedBy>
  <cp:revision>27</cp:revision>
  <dcterms:created xsi:type="dcterms:W3CDTF">2014-11-11T14:31:03Z</dcterms:created>
  <dcterms:modified xsi:type="dcterms:W3CDTF">2014-11-13T20:18:17Z</dcterms:modified>
</cp:coreProperties>
</file>