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Default Extension="mp4" ContentType="video/mp4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76" r:id="rId4"/>
    <p:sldId id="282" r:id="rId5"/>
    <p:sldId id="278" r:id="rId6"/>
    <p:sldId id="270" r:id="rId7"/>
    <p:sldId id="280" r:id="rId8"/>
    <p:sldId id="273" r:id="rId9"/>
    <p:sldId id="279" r:id="rId10"/>
    <p:sldId id="275" r:id="rId11"/>
    <p:sldId id="281" r:id="rId12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2526" autoAdjust="0"/>
    <p:restoredTop sz="86918" autoAdjust="0"/>
  </p:normalViewPr>
  <p:slideViewPr>
    <p:cSldViewPr>
      <p:cViewPr varScale="1">
        <p:scale>
          <a:sx n="69" d="100"/>
          <a:sy n="69" d="100"/>
        </p:scale>
        <p:origin x="-196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018401-B9E4-4F43-82F4-288E44A5F179}" type="datetimeFigureOut">
              <a:rPr lang="en-AU" smtClean="0"/>
              <a:pPr/>
              <a:t>12/11/2014</a:t>
            </a:fld>
            <a:endParaRPr lang="en-AU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AU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D584A7-7264-420E-A38A-F3803751C3E9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4118730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584A7-7264-420E-A38A-F3803751C3E9}" type="slidenum">
              <a:rPr lang="en-AU" smtClean="0"/>
              <a:pPr/>
              <a:t>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34179499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584A7-7264-420E-A38A-F3803751C3E9}" type="slidenum">
              <a:rPr lang="en-AU" smtClean="0"/>
              <a:pPr/>
              <a:t>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42635283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Dane liczbowe przedstawione są pracy doktorskiej.</a:t>
            </a:r>
            <a:endParaRPr lang="en-AU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584A7-7264-420E-A38A-F3803751C3E9}" type="slidenum">
              <a:rPr lang="en-AU" smtClean="0"/>
              <a:pPr/>
              <a:t>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17818200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Film – mały</a:t>
            </a:r>
            <a:r>
              <a:rPr lang="pl-PL" baseline="0" dirty="0" smtClean="0"/>
              <a:t> robot</a:t>
            </a:r>
            <a:endParaRPr lang="en-AU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584A7-7264-420E-A38A-F3803751C3E9}" type="slidenum">
              <a:rPr lang="en-AU" smtClean="0"/>
              <a:pPr/>
              <a:t>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12439190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584A7-7264-420E-A38A-F3803751C3E9}" type="slidenum">
              <a:rPr lang="en-AU" smtClean="0"/>
              <a:pPr/>
              <a:t>10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19802351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AU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AU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1DEA6-156F-44D6-807D-8989DA150D65}" type="datetime1">
              <a:rPr lang="en-AU" smtClean="0"/>
              <a:pPr/>
              <a:t>12/11/2014</a:t>
            </a:fld>
            <a:endParaRPr lang="en-AU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4AFA2-FB25-4EA8-AFC9-8DB67ADABDE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AU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AU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E8519-7496-4705-B1C8-E5D3AB904247}" type="datetime1">
              <a:rPr lang="en-AU" smtClean="0"/>
              <a:pPr/>
              <a:t>12/11/2014</a:t>
            </a:fld>
            <a:endParaRPr lang="en-AU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4AFA2-FB25-4EA8-AFC9-8DB67ADABDE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en-AU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A77F8-F983-4A49-AF06-0FD05A43E29F}" type="datetime1">
              <a:rPr lang="en-AU" smtClean="0"/>
              <a:pPr/>
              <a:t>12/11/2014</a:t>
            </a:fld>
            <a:endParaRPr lang="en-AU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4AFA2-FB25-4EA8-AFC9-8DB67ADABDE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AU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AU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AU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72024-6E7B-44D2-82B3-57F7C6227F47}" type="datetime1">
              <a:rPr lang="en-AU" smtClean="0"/>
              <a:pPr/>
              <a:t>12/11/2014</a:t>
            </a:fld>
            <a:endParaRPr lang="en-AU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4AFA2-FB25-4EA8-AFC9-8DB67ADABDE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AU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AU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AU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96794-F489-40D1-BCCB-53736D3DD079}" type="datetime1">
              <a:rPr lang="en-AU" smtClean="0"/>
              <a:pPr/>
              <a:t>12/11/2014</a:t>
            </a:fld>
            <a:endParaRPr lang="en-AU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4AFA2-FB25-4EA8-AFC9-8DB67ADABDE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AU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47158-55C3-48FC-ACA2-FEA8CE0D70EC}" type="datetime1">
              <a:rPr lang="en-AU" smtClean="0"/>
              <a:pPr/>
              <a:t>12/11/2014</a:t>
            </a:fld>
            <a:endParaRPr lang="en-AU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4AFA2-FB25-4EA8-AFC9-8DB67ADABDE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2C80E-B0F2-47B3-9A0A-9914506E1F04}" type="datetime1">
              <a:rPr lang="en-AU" smtClean="0"/>
              <a:pPr/>
              <a:t>12/11/2014</a:t>
            </a:fld>
            <a:endParaRPr lang="en-AU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4AFA2-FB25-4EA8-AFC9-8DB67ADABDE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AU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AU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A6B37-2AA1-4337-A032-96FF260993BE}" type="datetime1">
              <a:rPr lang="en-AU" smtClean="0"/>
              <a:pPr/>
              <a:t>12/11/2014</a:t>
            </a:fld>
            <a:endParaRPr lang="en-AU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4AFA2-FB25-4EA8-AFC9-8DB67ADABDE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AU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9DFDD-97BC-49D4-851B-FD057430F1C5}" type="datetime1">
              <a:rPr lang="en-AU" smtClean="0"/>
              <a:pPr/>
              <a:t>12/11/2014</a:t>
            </a:fld>
            <a:endParaRPr lang="en-AU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4AFA2-FB25-4EA8-AFC9-8DB67ADABDE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AU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AU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5C61B-6E6C-4E03-A17F-E618933FC89F}" type="datetime1">
              <a:rPr lang="en-AU" smtClean="0"/>
              <a:pPr/>
              <a:t>12/11/2014</a:t>
            </a:fld>
            <a:endParaRPr lang="en-AU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4AFA2-FB25-4EA8-AFC9-8DB67ADABDE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AU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AU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3E834-7304-45FA-BCBD-1DDB087B4D8C}" type="datetime1">
              <a:rPr lang="en-AU" smtClean="0"/>
              <a:pPr/>
              <a:t>12/11/2014</a:t>
            </a:fld>
            <a:endParaRPr lang="en-AU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4AFA2-FB25-4EA8-AFC9-8DB67ADABDE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AU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AU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C359D8-1617-46C7-9E65-5A476627C7D9}" type="datetime1">
              <a:rPr lang="en-AU" smtClean="0"/>
              <a:pPr/>
              <a:t>12/11/2014</a:t>
            </a:fld>
            <a:endParaRPr lang="en-AU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C4AFA2-FB25-4EA8-AFC9-8DB67ADABDED}" type="slidenum">
              <a:rPr lang="en-AU" smtClean="0"/>
              <a:pPr/>
              <a:t>‹#›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video" Target="../media/media1.mp4"/><Relationship Id="rId5" Type="http://schemas.openxmlformats.org/officeDocument/2006/relationships/image" Target="../media/image16.png"/><Relationship Id="rId4" Type="http://schemas.microsoft.com/office/2007/relationships/media" Target="../media/media1.mp4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2.xml"/><Relationship Id="rId1" Type="http://schemas.openxmlformats.org/officeDocument/2006/relationships/video" Target="../media/media2.mp4"/><Relationship Id="rId6" Type="http://schemas.microsoft.com/office/2007/relationships/media" Target="../media/media2.mp4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251520" y="2130425"/>
            <a:ext cx="8640960" cy="1470025"/>
          </a:xfrm>
        </p:spPr>
        <p:txBody>
          <a:bodyPr>
            <a:normAutofit fontScale="90000"/>
          </a:bodyPr>
          <a:lstStyle/>
          <a:p>
            <a:r>
              <a:rPr lang="pl-PL" dirty="0" smtClean="0"/>
              <a:t>Robot do rehabilitacji kończyn górnych wykorzystujący powierzchniowe sygnały elektromiograficzne</a:t>
            </a:r>
            <a:br>
              <a:rPr lang="pl-PL" dirty="0" smtClean="0"/>
            </a:br>
            <a:endParaRPr lang="en-AU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622920"/>
          </a:xfrm>
        </p:spPr>
        <p:txBody>
          <a:bodyPr>
            <a:normAutofit fontScale="55000" lnSpcReduction="20000"/>
          </a:bodyPr>
          <a:lstStyle/>
          <a:p>
            <a:r>
              <a:rPr lang="pl-PL" dirty="0" smtClean="0">
                <a:solidFill>
                  <a:srgbClr val="002060"/>
                </a:solidFill>
              </a:rPr>
              <a:t>Autor rozprawy</a:t>
            </a:r>
            <a:r>
              <a:rPr lang="pl-PL" dirty="0" smtClean="0">
                <a:solidFill>
                  <a:srgbClr val="002060"/>
                </a:solidFill>
              </a:rPr>
              <a:t>: </a:t>
            </a:r>
            <a:r>
              <a:rPr lang="pl-PL" b="1" dirty="0" smtClean="0">
                <a:solidFill>
                  <a:srgbClr val="002060"/>
                </a:solidFill>
              </a:rPr>
              <a:t>Artur Gmerek</a:t>
            </a:r>
          </a:p>
          <a:p>
            <a:r>
              <a:rPr lang="pl-PL" dirty="0" smtClean="0">
                <a:solidFill>
                  <a:srgbClr val="002060"/>
                </a:solidFill>
              </a:rPr>
              <a:t>Promotor</a:t>
            </a:r>
            <a:r>
              <a:rPr lang="pl-PL" dirty="0" smtClean="0">
                <a:solidFill>
                  <a:srgbClr val="002060"/>
                </a:solidFill>
              </a:rPr>
              <a:t>: </a:t>
            </a:r>
            <a:r>
              <a:rPr lang="pl-PL" dirty="0" smtClean="0">
                <a:solidFill>
                  <a:srgbClr val="002060"/>
                </a:solidFill>
              </a:rPr>
              <a:t> </a:t>
            </a:r>
            <a:r>
              <a:rPr lang="pl-PL" b="1" dirty="0" smtClean="0">
                <a:solidFill>
                  <a:srgbClr val="002060"/>
                </a:solidFill>
              </a:rPr>
              <a:t>prof. dr hab. inż. </a:t>
            </a:r>
            <a:r>
              <a:rPr lang="pl-PL" b="1" dirty="0" smtClean="0">
                <a:solidFill>
                  <a:srgbClr val="002060"/>
                </a:solidFill>
              </a:rPr>
              <a:t>Edward Jezierski</a:t>
            </a:r>
            <a:endParaRPr lang="en-AU" b="1" dirty="0">
              <a:solidFill>
                <a:srgbClr val="002060"/>
              </a:solidFill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762000" y="6248400"/>
            <a:ext cx="4648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pl-PL" altLang="pl-PL" sz="2800" b="1" dirty="0">
                <a:solidFill>
                  <a:srgbClr val="7C221C"/>
                </a:solidFill>
              </a:rPr>
              <a:t>P</a:t>
            </a:r>
            <a:r>
              <a:rPr lang="pl-PL" altLang="pl-PL" sz="2400" b="1" dirty="0">
                <a:solidFill>
                  <a:srgbClr val="7C221C"/>
                </a:solidFill>
              </a:rPr>
              <a:t>OLITECHNIKA </a:t>
            </a:r>
            <a:r>
              <a:rPr lang="pl-PL" altLang="pl-PL" sz="2800" b="1" dirty="0">
                <a:solidFill>
                  <a:srgbClr val="7C221C"/>
                </a:solidFill>
              </a:rPr>
              <a:t>Ł</a:t>
            </a:r>
            <a:r>
              <a:rPr lang="pl-PL" altLang="pl-PL" sz="2400" b="1" dirty="0">
                <a:solidFill>
                  <a:srgbClr val="7C221C"/>
                </a:solidFill>
              </a:rPr>
              <a:t>ÓDZKA</a:t>
            </a:r>
            <a:endParaRPr lang="en-US" altLang="pl-PL" sz="2400" b="1" dirty="0">
              <a:solidFill>
                <a:srgbClr val="7C221C"/>
              </a:solidFill>
            </a:endParaRPr>
          </a:p>
        </p:txBody>
      </p:sp>
      <p:pic>
        <p:nvPicPr>
          <p:cNvPr id="5" name="Picture 5" descr="logo2_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886450"/>
            <a:ext cx="631825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Cel projektu</a:t>
            </a:r>
            <a:endParaRPr lang="en-AU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0" y="4437111"/>
            <a:ext cx="8964488" cy="1919239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pl-PL" b="1" dirty="0" smtClean="0"/>
              <a:t>	</a:t>
            </a:r>
            <a:r>
              <a:rPr lang="pl-PL" sz="2400" dirty="0" smtClean="0"/>
              <a:t>Celem projektu, realizowanego w ramach  grantu promotorskiego NCN nr N N514 469339, było opracowanie robota przeznaczonego do rehabilitacji kończyny górnej, wykorzystującego powierzchniowe sygnały elektromiograficzne (</a:t>
            </a:r>
            <a:r>
              <a:rPr lang="pl-PL" sz="2400" dirty="0" err="1" smtClean="0"/>
              <a:t>sEMG</a:t>
            </a:r>
            <a:r>
              <a:rPr lang="pl-PL" sz="2400" dirty="0" smtClean="0"/>
              <a:t>).  </a:t>
            </a:r>
            <a:r>
              <a:rPr lang="pl-PL" sz="2400" dirty="0"/>
              <a:t>Sygnały </a:t>
            </a:r>
            <a:r>
              <a:rPr lang="pl-PL" sz="2400" dirty="0" smtClean="0"/>
              <a:t>te niosą </a:t>
            </a:r>
            <a:r>
              <a:rPr lang="pl-PL" sz="2400" dirty="0"/>
              <a:t>ze sobą informacje pozwalające </a:t>
            </a:r>
            <a:r>
              <a:rPr lang="pl-PL" sz="2400" dirty="0" smtClean="0"/>
              <a:t>na poprawienie procesu </a:t>
            </a:r>
            <a:r>
              <a:rPr lang="pl-PL" sz="2400" dirty="0"/>
              <a:t>rehabilitacji. </a:t>
            </a:r>
            <a:endParaRPr lang="en-AU" sz="2400" dirty="0"/>
          </a:p>
        </p:txBody>
      </p:sp>
      <p:pic>
        <p:nvPicPr>
          <p:cNvPr id="31746" name="Picture 2" descr="http://4.bp.blogspot.com/_6OGDOJkMVEQ/SrqgtHibCQI/AAAAAAAAEno/qM8m0n1GmKA/s400/vintage-fitness-devices-02L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268760"/>
            <a:ext cx="2232248" cy="2937168"/>
          </a:xfrm>
          <a:prstGeom prst="rect">
            <a:avLst/>
          </a:prstGeom>
          <a:noFill/>
        </p:spPr>
      </p:pic>
      <p:pic>
        <p:nvPicPr>
          <p:cNvPr id="31748" name="Picture 4" descr="http://meden.com.pl/oferta/1249-2820-thickbox_default/zrobotyzowane-ramie-do-rehabilitacji-koczyny-gornej-hocoma-armeo-power.jpg"/>
          <p:cNvPicPr>
            <a:picLocks noChangeAspect="1" noChangeArrowheads="1"/>
          </p:cNvPicPr>
          <p:nvPr/>
        </p:nvPicPr>
        <p:blipFill>
          <a:blip r:embed="rId4" cstate="print"/>
          <a:srcRect l="8660" t="6300" r="9441" b="8021"/>
          <a:stretch>
            <a:fillRect/>
          </a:stretch>
        </p:blipFill>
        <p:spPr bwMode="auto">
          <a:xfrm>
            <a:off x="5292080" y="1268760"/>
            <a:ext cx="2753247" cy="2880320"/>
          </a:xfrm>
          <a:prstGeom prst="rect">
            <a:avLst/>
          </a:prstGeom>
          <a:noFill/>
        </p:spPr>
      </p:pic>
      <p:sp>
        <p:nvSpPr>
          <p:cNvPr id="6" name="pole tekstowe 5"/>
          <p:cNvSpPr txBox="1"/>
          <p:nvPr/>
        </p:nvSpPr>
        <p:spPr>
          <a:xfrm>
            <a:off x="5076056" y="4077072"/>
            <a:ext cx="3672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 err="1" smtClean="0">
                <a:solidFill>
                  <a:srgbClr val="0070C0"/>
                </a:solidFill>
              </a:rPr>
              <a:t>Armeo</a:t>
            </a:r>
            <a:r>
              <a:rPr lang="pl-PL" sz="1600" dirty="0" smtClean="0">
                <a:solidFill>
                  <a:srgbClr val="0070C0"/>
                </a:solidFill>
              </a:rPr>
              <a:t> firmy </a:t>
            </a:r>
            <a:r>
              <a:rPr lang="pl-PL" sz="1600" dirty="0" err="1" smtClean="0">
                <a:solidFill>
                  <a:srgbClr val="0070C0"/>
                </a:solidFill>
              </a:rPr>
              <a:t>Hocoma</a:t>
            </a:r>
            <a:r>
              <a:rPr lang="pl-PL" sz="1600" dirty="0" smtClean="0">
                <a:solidFill>
                  <a:srgbClr val="0070C0"/>
                </a:solidFill>
              </a:rPr>
              <a:t> – najbardziej zaawansowany robot rehabilitacyjny</a:t>
            </a:r>
            <a:endParaRPr lang="en-AU" sz="1600" dirty="0">
              <a:solidFill>
                <a:srgbClr val="0070C0"/>
              </a:solidFill>
            </a:endParaRPr>
          </a:p>
        </p:txBody>
      </p:sp>
      <p:pic>
        <p:nvPicPr>
          <p:cNvPr id="31749" name="Picture 5" descr="F:\Documents\@@@@Artykuły Naukowe@@@@\prezentacja\sygnal_em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31096" y="6237312"/>
            <a:ext cx="1544960" cy="695232"/>
          </a:xfrm>
          <a:prstGeom prst="rect">
            <a:avLst/>
          </a:prstGeom>
          <a:noFill/>
        </p:spPr>
      </p:pic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4AFA2-FB25-4EA8-AFC9-8DB67ADABDED}" type="slidenum">
              <a:rPr lang="en-AU" smtClean="0"/>
              <a:pPr/>
              <a:t>2</a:t>
            </a:fld>
            <a:endParaRPr lang="en-A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Doświadczenie Instytutu Automatyki PŁ w zakresie robotyki rehabilitacyjnej</a:t>
            </a:r>
            <a:endParaRPr lang="en-AU" dirty="0"/>
          </a:p>
        </p:txBody>
      </p:sp>
      <p:grpSp>
        <p:nvGrpSpPr>
          <p:cNvPr id="4" name="Grupa 3"/>
          <p:cNvGrpSpPr/>
          <p:nvPr/>
        </p:nvGrpSpPr>
        <p:grpSpPr>
          <a:xfrm>
            <a:off x="251520" y="4253338"/>
            <a:ext cx="6336704" cy="2357454"/>
            <a:chOff x="521312" y="3571876"/>
            <a:chExt cx="6336704" cy="2357454"/>
          </a:xfrm>
        </p:grpSpPr>
        <p:pic>
          <p:nvPicPr>
            <p:cNvPr id="5" name="Obraz 4" descr="stanowisko2b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1312" y="3571876"/>
              <a:ext cx="3357586" cy="2342246"/>
            </a:xfrm>
            <a:prstGeom prst="rect">
              <a:avLst/>
            </a:prstGeom>
          </p:spPr>
        </p:pic>
        <p:pic>
          <p:nvPicPr>
            <p:cNvPr id="6" name="Obraz 5" descr="stanowisko1b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000497" y="3571876"/>
              <a:ext cx="2857519" cy="2357454"/>
            </a:xfrm>
            <a:prstGeom prst="rect">
              <a:avLst/>
            </a:prstGeom>
          </p:spPr>
        </p:pic>
      </p:grpSp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5" cstate="print"/>
          <a:srcRect l="19090" t="37031" r="64861" b="30485"/>
          <a:stretch>
            <a:fillRect/>
          </a:stretch>
        </p:blipFill>
        <p:spPr bwMode="auto">
          <a:xfrm>
            <a:off x="323528" y="1556792"/>
            <a:ext cx="2256313" cy="2567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6" cstate="print"/>
          <a:srcRect l="22964" t="23250" r="42723" b="6250"/>
          <a:stretch>
            <a:fillRect/>
          </a:stretch>
        </p:blipFill>
        <p:spPr bwMode="auto">
          <a:xfrm>
            <a:off x="2843808" y="1665912"/>
            <a:ext cx="2088232" cy="2412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3" descr="DSC00662"/>
          <p:cNvPicPr>
            <a:picLocks noChangeAspect="1" noChangeArrowheads="1"/>
          </p:cNvPicPr>
          <p:nvPr/>
        </p:nvPicPr>
        <p:blipFill>
          <a:blip r:embed="rId7" cstate="print"/>
          <a:srcRect b="12153"/>
          <a:stretch>
            <a:fillRect/>
          </a:stretch>
        </p:blipFill>
        <p:spPr bwMode="auto">
          <a:xfrm>
            <a:off x="5183757" y="1682976"/>
            <a:ext cx="3636715" cy="2395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4" descr="F:\Documents\@@@@Artykuły Naukowe@@@@\prezentacja\lab3.jpg"/>
          <p:cNvPicPr>
            <a:picLocks noChangeAspect="1" noChangeArrowheads="1"/>
          </p:cNvPicPr>
          <p:nvPr/>
        </p:nvPicPr>
        <p:blipFill>
          <a:blip r:embed="rId8" cstate="print"/>
          <a:srcRect l="6688" t="12201" b="27950"/>
          <a:stretch>
            <a:fillRect/>
          </a:stretch>
        </p:blipFill>
        <p:spPr bwMode="auto">
          <a:xfrm>
            <a:off x="6660232" y="4253338"/>
            <a:ext cx="2245378" cy="1080120"/>
          </a:xfrm>
          <a:prstGeom prst="rect">
            <a:avLst/>
          </a:prstGeom>
          <a:noFill/>
        </p:spPr>
      </p:pic>
      <p:sp>
        <p:nvSpPr>
          <p:cNvPr id="3" name="Symbol zastępczy numeru slajd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4AFA2-FB25-4EA8-AFC9-8DB67ADABDED}" type="slidenum">
              <a:rPr lang="en-AU" smtClean="0"/>
              <a:pPr/>
              <a:t>3</a:t>
            </a:fld>
            <a:endParaRPr lang="en-A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Konstrukcja robota „</a:t>
            </a:r>
            <a:r>
              <a:rPr lang="pl-PL" dirty="0" err="1" smtClean="0"/>
              <a:t>Arm</a:t>
            </a:r>
            <a:r>
              <a:rPr lang="pl-PL" dirty="0" smtClean="0"/>
              <a:t> </a:t>
            </a:r>
            <a:r>
              <a:rPr lang="pl-PL" dirty="0" err="1" smtClean="0"/>
              <a:t>Rehabilitation</a:t>
            </a:r>
            <a:r>
              <a:rPr lang="pl-PL" dirty="0" smtClean="0"/>
              <a:t> Robot”</a:t>
            </a:r>
            <a:endParaRPr lang="en-US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0"/>
            <a:ext cx="3106688" cy="4637111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pl-PL" sz="2200" dirty="0" smtClean="0"/>
              <a:t>Główny robot wykonany w ramach pracy doktorskiej składa się z </a:t>
            </a:r>
            <a:r>
              <a:rPr lang="pl-PL" sz="2200" b="1" dirty="0" smtClean="0"/>
              <a:t>podstawy</a:t>
            </a:r>
            <a:r>
              <a:rPr lang="pl-PL" sz="2200" dirty="0" smtClean="0"/>
              <a:t>, w której znajdują się elementy elektryczne robota oraz </a:t>
            </a:r>
            <a:r>
              <a:rPr lang="pl-PL" sz="2200" b="1" dirty="0" smtClean="0"/>
              <a:t>aktywnej </a:t>
            </a:r>
            <a:r>
              <a:rPr lang="pl-PL" sz="2200" b="1" dirty="0" err="1" smtClean="0"/>
              <a:t>ortezy</a:t>
            </a:r>
            <a:r>
              <a:rPr lang="pl-PL" sz="2200" dirty="0" smtClean="0"/>
              <a:t>, mocowanej do kończyny górnej pacjenta.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4AFA2-FB25-4EA8-AFC9-8DB67ADABDED}" type="slidenum">
              <a:rPr lang="en-AU" smtClean="0"/>
              <a:pPr/>
              <a:t>4</a:t>
            </a:fld>
            <a:endParaRPr lang="en-AU"/>
          </a:p>
        </p:txBody>
      </p:sp>
      <p:pic>
        <p:nvPicPr>
          <p:cNvPr id="6" name="Picture 3" descr="F:\Documents\@@@@Artykuły Naukowe@@@@\prezentacja\zdjecia_prezentacja\podstaw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3456384" y="1412776"/>
            <a:ext cx="2843808" cy="4988920"/>
          </a:xfrm>
          <a:prstGeom prst="rect">
            <a:avLst/>
          </a:prstGeom>
          <a:noFill/>
        </p:spPr>
      </p:pic>
      <p:pic>
        <p:nvPicPr>
          <p:cNvPr id="5" name="Obraz 4" descr="ortezaCA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56176" y="2060848"/>
            <a:ext cx="2685022" cy="338437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Podsystemy głównego robota</a:t>
            </a:r>
            <a:endParaRPr lang="en-US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2116832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pl-PL" sz="2800" dirty="0" smtClean="0"/>
              <a:t>Podsystem wirtualnej rzeczywistości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pl-PL" sz="2800" dirty="0" smtClean="0"/>
              <a:t>Sterownik </a:t>
            </a:r>
            <a:r>
              <a:rPr lang="pl-PL" sz="2800" dirty="0" err="1" smtClean="0"/>
              <a:t>admitancyjny</a:t>
            </a:r>
            <a:endParaRPr lang="pl-PL" sz="28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pl-PL" sz="2800" dirty="0" smtClean="0"/>
              <a:t>Autorskie sterowniki i konstrukcja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4AFA2-FB25-4EA8-AFC9-8DB67ADABDED}" type="slidenum">
              <a:rPr lang="en-AU" smtClean="0"/>
              <a:pPr/>
              <a:t>5</a:t>
            </a:fld>
            <a:endParaRPr lang="en-AU"/>
          </a:p>
        </p:txBody>
      </p:sp>
      <p:pic>
        <p:nvPicPr>
          <p:cNvPr id="5" name="Picture 1" descr="F:\Documents\@@@@Artykuły Naukowe@@@@\prezentacja\zdjecia_prezentacja\sterownik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4005064"/>
            <a:ext cx="2376264" cy="2031705"/>
          </a:xfrm>
          <a:prstGeom prst="rect">
            <a:avLst/>
          </a:prstGeom>
          <a:noFill/>
        </p:spPr>
      </p:pic>
      <p:pic>
        <p:nvPicPr>
          <p:cNvPr id="6" name="Picture 1" descr="F:\Documents\@@@@Artykuły Naukowe@@@@\prezentacja\zdjecia_prezentacja\wykressila1p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4005064"/>
            <a:ext cx="2736304" cy="2181787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4005064"/>
            <a:ext cx="2885498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143000"/>
          </a:xfrm>
        </p:spPr>
        <p:txBody>
          <a:bodyPr>
            <a:normAutofit/>
          </a:bodyPr>
          <a:lstStyle/>
          <a:p>
            <a:r>
              <a:rPr lang="pl-PL" sz="3600" dirty="0" smtClean="0"/>
              <a:t>Rezultat – robot sterowany sygnałami </a:t>
            </a:r>
            <a:r>
              <a:rPr lang="pl-PL" sz="3600" dirty="0" err="1" smtClean="0"/>
              <a:t>sEMG</a:t>
            </a:r>
            <a:endParaRPr lang="en-AU" sz="36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51520" y="6208091"/>
            <a:ext cx="8712968" cy="67729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pl-PL" sz="2000" dirty="0"/>
              <a:t>O</a:t>
            </a:r>
            <a:r>
              <a:rPr lang="pl-PL" sz="2000" dirty="0" smtClean="0"/>
              <a:t>scylacje ostatniego napędzanego przegubu, wynikają z zadanej małej sztywności tego napędu.</a:t>
            </a:r>
            <a:endParaRPr lang="en-AU" sz="2000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4AFA2-FB25-4EA8-AFC9-8DB67ADABDED}" type="slidenum">
              <a:rPr lang="en-AU" smtClean="0"/>
              <a:pPr/>
              <a:t>6</a:t>
            </a:fld>
            <a:endParaRPr lang="en-AU"/>
          </a:p>
        </p:txBody>
      </p:sp>
      <p:pic>
        <p:nvPicPr>
          <p:cNvPr id="10" name="emgrobot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524000" y="1412776"/>
            <a:ext cx="6096000" cy="457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Wyniki </a:t>
            </a:r>
            <a:r>
              <a:rPr lang="pl-PL" dirty="0" smtClean="0"/>
              <a:t>- sygnały </a:t>
            </a:r>
            <a:r>
              <a:rPr lang="pl-PL" dirty="0" smtClean="0"/>
              <a:t>EMG</a:t>
            </a:r>
            <a:endParaRPr lang="en-US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63888" y="1268760"/>
            <a:ext cx="5122912" cy="4536504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r>
              <a:rPr lang="pl-PL" dirty="0" smtClean="0"/>
              <a:t>W wyniku prac nad sygnałami </a:t>
            </a:r>
            <a:r>
              <a:rPr lang="pl-PL" dirty="0" err="1" smtClean="0"/>
              <a:t>sEMG</a:t>
            </a:r>
            <a:r>
              <a:rPr lang="pl-PL" dirty="0" smtClean="0"/>
              <a:t> zaproponowano nowe metody przetwarzanie sygnałów elektromiograficznych. Jednym z ważniejszych wniosków było, że najwięcej informacji niosą cechy związane ze </a:t>
            </a:r>
            <a:r>
              <a:rPr lang="pl-PL" b="1" dirty="0" smtClean="0"/>
              <a:t>współczynnikami predykcji liniowej</a:t>
            </a:r>
            <a:r>
              <a:rPr lang="pl-PL" dirty="0" smtClean="0"/>
              <a:t>. W celu wykorzystania algorytmu w czasie rzeczywistym zdecydowano się na użycie sieci neuronowej (szybkość kosztem dokładności).</a:t>
            </a:r>
          </a:p>
          <a:p>
            <a:pPr marL="269875" indent="-269875">
              <a:buNone/>
            </a:pPr>
            <a:endParaRPr lang="pl-PL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4AFA2-FB25-4EA8-AFC9-8DB67ADABDED}" type="slidenum">
              <a:rPr lang="en-AU" smtClean="0"/>
              <a:pPr/>
              <a:t>7</a:t>
            </a:fld>
            <a:endParaRPr lang="en-AU"/>
          </a:p>
        </p:txBody>
      </p:sp>
      <p:pic>
        <p:nvPicPr>
          <p:cNvPr id="5" name="Picture 1" descr="F:\Documents\@@@@Artykuły Naukowe@@@@\prezentacja\zdjecia_prezentacja\asiaEncoAR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268760"/>
            <a:ext cx="3176930" cy="44371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/>
              <a:t>Wnioski z badań - </a:t>
            </a:r>
            <a:r>
              <a:rPr lang="pl-PL" dirty="0" smtClean="0"/>
              <a:t>nowe konstrukcje</a:t>
            </a:r>
            <a:endParaRPr lang="en-AU" dirty="0"/>
          </a:p>
        </p:txBody>
      </p:sp>
      <p:pic>
        <p:nvPicPr>
          <p:cNvPr id="6145" name="Picture 1" descr="F:\Documents\@@@@Artykuły Naukowe@@@@\prezentacja\zdjecia_prezentacja\ortezaprzeciwwag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3573016"/>
            <a:ext cx="1828800" cy="2790825"/>
          </a:xfrm>
          <a:prstGeom prst="rect">
            <a:avLst/>
          </a:prstGeom>
          <a:noFill/>
        </p:spPr>
      </p:pic>
      <p:pic>
        <p:nvPicPr>
          <p:cNvPr id="6146" name="Picture 2" descr="F:\Documents\@@@@Artykuły Naukowe@@@@\prezentacja\zdjecia_prezentacja\ortezasprezyny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2123728" y="3861048"/>
            <a:ext cx="3312014" cy="2592288"/>
          </a:xfrm>
          <a:prstGeom prst="rect">
            <a:avLst/>
          </a:prstGeom>
          <a:noFill/>
        </p:spPr>
      </p:pic>
      <p:sp>
        <p:nvSpPr>
          <p:cNvPr id="3" name="Symbol zastępczy numeru slajd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4AFA2-FB25-4EA8-AFC9-8DB67ADABDED}" type="slidenum">
              <a:rPr lang="en-AU" smtClean="0"/>
              <a:pPr/>
              <a:t>8</a:t>
            </a:fld>
            <a:endParaRPr lang="en-AU"/>
          </a:p>
        </p:txBody>
      </p:sp>
      <p:pic>
        <p:nvPicPr>
          <p:cNvPr id="4" name="SULRR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 rotWithShape="1">
          <a:blip r:embed="rId7" cstate="print"/>
          <a:srcRect l="21847" r="21456"/>
          <a:stretch/>
        </p:blipFill>
        <p:spPr>
          <a:xfrm>
            <a:off x="5580496" y="1428304"/>
            <a:ext cx="3456000" cy="4572000"/>
          </a:xfrm>
          <a:prstGeom prst="rect">
            <a:avLst/>
          </a:prstGeom>
        </p:spPr>
      </p:pic>
      <p:sp>
        <p:nvSpPr>
          <p:cNvPr id="7" name="Prostokąt 6"/>
          <p:cNvSpPr/>
          <p:nvPr/>
        </p:nvSpPr>
        <p:spPr>
          <a:xfrm>
            <a:off x="395536" y="1268760"/>
            <a:ext cx="453650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pl-PL" dirty="0" smtClean="0"/>
              <a:t>W wyniku prac został wykonany jeden główny oraz jeden mniejszy robot rehabilitacyjny, przeznaczony do użytku domowego.</a:t>
            </a:r>
          </a:p>
          <a:p>
            <a:pPr algn="just">
              <a:buNone/>
            </a:pPr>
            <a:r>
              <a:rPr lang="pl-PL" dirty="0" smtClean="0"/>
              <a:t>Szczególną uwagę zwrócono na rewersyjność napędów oraz konieczność zapewnienia </a:t>
            </a:r>
            <a:r>
              <a:rPr lang="pl-PL" b="1" dirty="0" smtClean="0"/>
              <a:t>biernej</a:t>
            </a:r>
            <a:r>
              <a:rPr lang="pl-PL" dirty="0" smtClean="0"/>
              <a:t>, a nie tylko aktywnej </a:t>
            </a:r>
            <a:r>
              <a:rPr lang="pl-PL" b="1" dirty="0" smtClean="0"/>
              <a:t>kompensacji grawitacji</a:t>
            </a:r>
            <a:r>
              <a:rPr lang="pl-PL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Obecny projekt Artura Gmerek</a:t>
            </a:r>
            <a:endParaRPr lang="en-US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pl-PL" sz="1600" b="1" dirty="0" smtClean="0"/>
              <a:t>Praca na stanowisku: </a:t>
            </a:r>
            <a:r>
              <a:rPr lang="pl-PL" sz="1600" dirty="0" err="1" smtClean="0"/>
              <a:t>Postdoctoral</a:t>
            </a:r>
            <a:r>
              <a:rPr lang="pl-PL" sz="1600" dirty="0" smtClean="0"/>
              <a:t> </a:t>
            </a:r>
            <a:r>
              <a:rPr lang="pl-PL" sz="1600" dirty="0" err="1" smtClean="0"/>
              <a:t>Researcher</a:t>
            </a:r>
            <a:r>
              <a:rPr lang="pl-PL" sz="1600" dirty="0" smtClean="0"/>
              <a:t> w </a:t>
            </a:r>
            <a:r>
              <a:rPr lang="pl-PL" sz="1600" dirty="0" err="1" smtClean="0"/>
              <a:t>Qatar</a:t>
            </a:r>
            <a:r>
              <a:rPr lang="pl-PL" sz="1600" dirty="0" smtClean="0"/>
              <a:t> </a:t>
            </a:r>
            <a:r>
              <a:rPr lang="pl-PL" sz="1600" dirty="0" err="1" smtClean="0"/>
              <a:t>University</a:t>
            </a:r>
            <a:endParaRPr lang="pl-PL" sz="1600" dirty="0" smtClean="0"/>
          </a:p>
          <a:p>
            <a:pPr marL="0" indent="0">
              <a:buNone/>
            </a:pPr>
            <a:r>
              <a:rPr lang="pl-PL" sz="1600" b="1" dirty="0" smtClean="0"/>
              <a:t>Projekt: </a:t>
            </a:r>
            <a:r>
              <a:rPr lang="pl-PL" sz="1600" dirty="0" smtClean="0"/>
              <a:t>Grant </a:t>
            </a:r>
            <a:r>
              <a:rPr lang="pl-PL" sz="1600" dirty="0" err="1" smtClean="0"/>
              <a:t>Qatar</a:t>
            </a:r>
            <a:r>
              <a:rPr lang="pl-PL" sz="1600" dirty="0" smtClean="0"/>
              <a:t> National </a:t>
            </a:r>
            <a:r>
              <a:rPr lang="pl-PL" sz="1600" dirty="0" err="1" smtClean="0"/>
              <a:t>Research</a:t>
            </a:r>
            <a:r>
              <a:rPr lang="pl-PL" sz="1600" dirty="0" smtClean="0"/>
              <a:t> Fund pt: ”</a:t>
            </a:r>
            <a:r>
              <a:rPr lang="en-US" sz="1600" dirty="0" smtClean="0"/>
              <a:t>Identification of Time-Varying Human Ankle Dynamics and the Robust Robotic Control of Active Ankle </a:t>
            </a:r>
            <a:r>
              <a:rPr lang="en-US" sz="1600" dirty="0" err="1" smtClean="0"/>
              <a:t>Orthoses</a:t>
            </a:r>
            <a:r>
              <a:rPr lang="pl-PL" sz="1600" dirty="0" smtClean="0"/>
              <a:t>”</a:t>
            </a:r>
          </a:p>
          <a:p>
            <a:pPr marL="0" indent="0">
              <a:buNone/>
            </a:pPr>
            <a:r>
              <a:rPr lang="pl-PL" sz="1600" b="1" dirty="0" smtClean="0"/>
              <a:t>Kierownik: </a:t>
            </a:r>
            <a:r>
              <a:rPr lang="pl-PL" sz="1600" dirty="0" smtClean="0"/>
              <a:t>Prof. Robert </a:t>
            </a:r>
            <a:r>
              <a:rPr lang="pl-PL" sz="1600" dirty="0" err="1" smtClean="0"/>
              <a:t>Kearny</a:t>
            </a:r>
            <a:r>
              <a:rPr lang="pl-PL" sz="1600" dirty="0" smtClean="0"/>
              <a:t> z McGill </a:t>
            </a:r>
            <a:r>
              <a:rPr lang="pl-PL" sz="1600" dirty="0" err="1" smtClean="0"/>
              <a:t>University</a:t>
            </a:r>
            <a:r>
              <a:rPr lang="pl-PL" sz="1600" dirty="0" smtClean="0"/>
              <a:t>.</a:t>
            </a:r>
          </a:p>
          <a:p>
            <a:pPr marL="0" indent="0">
              <a:buNone/>
            </a:pPr>
            <a:r>
              <a:rPr lang="pl-PL" sz="1600" b="1" dirty="0" smtClean="0"/>
              <a:t>Grant w kooperacji z: </a:t>
            </a:r>
            <a:r>
              <a:rPr lang="pl-PL" sz="1600" dirty="0" err="1" smtClean="0"/>
              <a:t>Qatar</a:t>
            </a:r>
            <a:r>
              <a:rPr lang="pl-PL" sz="1600" dirty="0" smtClean="0"/>
              <a:t> </a:t>
            </a:r>
            <a:r>
              <a:rPr lang="pl-PL" sz="1600" dirty="0" err="1" smtClean="0"/>
              <a:t>Univeristy</a:t>
            </a:r>
            <a:r>
              <a:rPr lang="pl-PL" sz="1600" dirty="0" smtClean="0"/>
              <a:t>, McGill </a:t>
            </a:r>
            <a:r>
              <a:rPr lang="pl-PL" sz="1600" dirty="0" err="1" smtClean="0"/>
              <a:t>University</a:t>
            </a:r>
            <a:r>
              <a:rPr lang="pl-PL" sz="1600" dirty="0" smtClean="0"/>
              <a:t>, Hamad </a:t>
            </a:r>
            <a:r>
              <a:rPr lang="pl-PL" sz="1600" dirty="0" err="1" smtClean="0"/>
              <a:t>Medical</a:t>
            </a:r>
            <a:r>
              <a:rPr lang="pl-PL" sz="1600" dirty="0" smtClean="0"/>
              <a:t> Corporation oraz konsultantami z MIT i szpitala </a:t>
            </a:r>
            <a:r>
              <a:rPr lang="pl-PL" sz="1600" dirty="0" err="1" smtClean="0"/>
              <a:t>Rumailah</a:t>
            </a:r>
            <a:r>
              <a:rPr lang="pl-PL" sz="1600" dirty="0" smtClean="0"/>
              <a:t> </a:t>
            </a:r>
            <a:r>
              <a:rPr lang="pl-PL" sz="1600" dirty="0" err="1" smtClean="0"/>
              <a:t>Rehabilitation</a:t>
            </a:r>
            <a:r>
              <a:rPr lang="pl-PL" sz="1600" dirty="0" smtClean="0"/>
              <a:t> </a:t>
            </a:r>
            <a:r>
              <a:rPr lang="pl-PL" sz="1600" dirty="0" err="1" smtClean="0"/>
              <a:t>Hospital</a:t>
            </a:r>
            <a:r>
              <a:rPr lang="pl-PL" sz="1600" dirty="0" smtClean="0"/>
              <a:t>.</a:t>
            </a:r>
          </a:p>
          <a:p>
            <a:pPr marL="0" indent="0">
              <a:buNone/>
            </a:pPr>
            <a:r>
              <a:rPr lang="pl-PL" sz="1600" b="1" dirty="0" smtClean="0"/>
              <a:t>Fundusz</a:t>
            </a:r>
            <a:r>
              <a:rPr lang="pl-PL" sz="1600" dirty="0" smtClean="0"/>
              <a:t> – 1 mln US$</a:t>
            </a:r>
          </a:p>
          <a:p>
            <a:pPr>
              <a:buNone/>
            </a:pPr>
            <a:endParaRPr lang="pl-PL" sz="1600" dirty="0" smtClean="0"/>
          </a:p>
          <a:p>
            <a:pPr marL="0" indent="0">
              <a:buNone/>
            </a:pPr>
            <a:r>
              <a:rPr lang="pl-PL" sz="1600" dirty="0" smtClean="0"/>
              <a:t>Główny cel, to opracowanie </a:t>
            </a:r>
            <a:r>
              <a:rPr lang="pl-PL" sz="1600" b="1" dirty="0" smtClean="0"/>
              <a:t>odpornych regulatorów aktywnej </a:t>
            </a:r>
            <a:r>
              <a:rPr lang="pl-PL" sz="1600" b="1" dirty="0" err="1" smtClean="0"/>
              <a:t>ortezy</a:t>
            </a:r>
            <a:r>
              <a:rPr lang="pl-PL" sz="1600" b="1" dirty="0" smtClean="0"/>
              <a:t> stawu skokowego</a:t>
            </a:r>
            <a:r>
              <a:rPr lang="pl-PL" sz="1600" dirty="0" smtClean="0"/>
              <a:t>:</a:t>
            </a:r>
          </a:p>
          <a:p>
            <a:pPr marL="514350" indent="-514350">
              <a:buAutoNum type="arabicPeriod"/>
            </a:pPr>
            <a:r>
              <a:rPr lang="pl-PL" sz="1600" dirty="0" smtClean="0"/>
              <a:t>opracowanie modelu stawu skokowego uwzględniającego sztywność wewnętrzną i refleksyjną</a:t>
            </a:r>
          </a:p>
          <a:p>
            <a:pPr marL="514350" indent="-514350">
              <a:buAutoNum type="arabicPeriod"/>
            </a:pPr>
            <a:r>
              <a:rPr lang="pl-PL" sz="1600" dirty="0" smtClean="0"/>
              <a:t>opracowanie krzepkich regulatorów do modelu z punktu 1</a:t>
            </a:r>
          </a:p>
          <a:p>
            <a:pPr marL="514350" indent="-514350">
              <a:buAutoNum type="arabicPeriod"/>
            </a:pPr>
            <a:r>
              <a:rPr lang="pl-PL" sz="1600" dirty="0" smtClean="0"/>
              <a:t>wdrożenie opracowanego kontrolera do </a:t>
            </a:r>
            <a:r>
              <a:rPr lang="pl-PL" sz="1600" dirty="0" err="1" smtClean="0"/>
              <a:t>ortezy</a:t>
            </a:r>
            <a:r>
              <a:rPr lang="pl-PL" sz="1600" dirty="0" smtClean="0"/>
              <a:t> stawu skokowego, opracowanie której również jest częścią projektu</a:t>
            </a:r>
          </a:p>
          <a:p>
            <a:pPr marL="514350" indent="-514350">
              <a:buAutoNum type="arabicPeriod"/>
            </a:pPr>
            <a:endParaRPr lang="pl-PL" sz="1600" dirty="0" smtClean="0"/>
          </a:p>
          <a:p>
            <a:pPr marL="0" indent="0">
              <a:buNone/>
            </a:pPr>
            <a:r>
              <a:rPr lang="pl-PL" sz="1600" b="1" dirty="0" smtClean="0"/>
              <a:t>Plany na przyszłość: </a:t>
            </a:r>
            <a:r>
              <a:rPr lang="pl-PL" sz="1600" dirty="0" smtClean="0"/>
              <a:t>dalsza praca w zakresie robotów rehabilitacyjnych i asystujących człowiekowi (mam nadzieję, że w Polsce).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4AFA2-FB25-4EA8-AFC9-8DB67ADABDED}" type="slidenum">
              <a:rPr lang="en-AU" smtClean="0"/>
              <a:pPr/>
              <a:t>9</a:t>
            </a:fld>
            <a:endParaRPr lang="en-A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Kierunki dalszych prac</a:t>
            </a:r>
            <a:endParaRPr lang="en-AU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39552" y="1196752"/>
            <a:ext cx="8229600" cy="5040560"/>
          </a:xfrm>
        </p:spPr>
        <p:txBody>
          <a:bodyPr>
            <a:noAutofit/>
          </a:bodyPr>
          <a:lstStyle/>
          <a:p>
            <a:pPr marL="273050" indent="-273050" algn="just"/>
            <a:endParaRPr lang="pl-PL" sz="2200" dirty="0" smtClean="0"/>
          </a:p>
          <a:p>
            <a:pPr marL="273050" indent="-273050" algn="just"/>
            <a:r>
              <a:rPr lang="pl-PL" sz="2200" dirty="0" smtClean="0"/>
              <a:t>Szereg celów naukowych (opracowywanie lepszych konstrukcji, algorytmów sterowania, rozwój technik wirtualnej i rozszerzonej rzeczywistości, przetwarzanie sygnałów elektromiograficznych, rozwój narzędzi do symulacji biomechanicznych).</a:t>
            </a:r>
          </a:p>
          <a:p>
            <a:pPr marL="273050" indent="-273050" algn="just"/>
            <a:endParaRPr lang="pl-PL" sz="2200" dirty="0" smtClean="0"/>
          </a:p>
          <a:p>
            <a:pPr marL="273050" indent="-273050" algn="just"/>
            <a:r>
              <a:rPr lang="pl-PL" sz="2200" dirty="0" smtClean="0"/>
              <a:t>Działalność popularyzatorska Instytutu w zakresie potrzeb wdrażania nowych technologii dla osób niepełnosprawnych (poprawa jakości życia, zmniejszenie kosztów państwa i osób niepełnosprawnych). </a:t>
            </a:r>
          </a:p>
          <a:p>
            <a:pPr marL="273050" indent="-273050" algn="just"/>
            <a:endParaRPr lang="pl-PL" sz="2200" dirty="0" smtClean="0"/>
          </a:p>
          <a:p>
            <a:pPr marL="273050" indent="-273050" algn="just"/>
            <a:r>
              <a:rPr lang="pl-PL" sz="2200" dirty="0" smtClean="0"/>
              <a:t>Przyszłe badania kliniczne i komercjalizacja wyników badań.</a:t>
            </a:r>
            <a:endParaRPr lang="en-AU" sz="2200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4AFA2-FB25-4EA8-AFC9-8DB67ADABDED}" type="slidenum">
              <a:rPr lang="en-AU" smtClean="0"/>
              <a:pPr/>
              <a:t>10</a:t>
            </a:fld>
            <a:endParaRPr lang="en-A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Zaproszenie do współpracy</a:t>
            </a:r>
            <a:endParaRPr lang="en-US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pl-PL" sz="2600" dirty="0" smtClean="0"/>
              <a:t>Robotyka rehabilitacyjna jest interdyscyplinarną dziedziną nauki. W celu budowy dobrych robotów należy nie tylko rozwiązać problemy inżynierskie, ale również zbadać współzależności pomiędzy pacjentami a robotami pod kątem psychologicznym, społecznym i ekonomicznym (czym zajmuje się niewiele osób).</a:t>
            </a:r>
          </a:p>
          <a:p>
            <a:pPr marL="0" indent="0">
              <a:buNone/>
            </a:pPr>
            <a:endParaRPr lang="pl-PL" sz="2600" dirty="0" smtClean="0"/>
          </a:p>
          <a:p>
            <a:pPr>
              <a:buNone/>
            </a:pPr>
            <a:r>
              <a:rPr lang="pl-PL" dirty="0" smtClean="0"/>
              <a:t>Możliwe obszary współpracy Instytutu Automatyki Politechniki Łódzkiej i innych ośrodków:</a:t>
            </a:r>
          </a:p>
          <a:p>
            <a:pPr>
              <a:buFontTx/>
              <a:buChar char="-"/>
            </a:pPr>
            <a:r>
              <a:rPr lang="pl-PL" dirty="0" smtClean="0"/>
              <a:t>konferencje, działalność popularyzatorska</a:t>
            </a:r>
          </a:p>
          <a:p>
            <a:pPr>
              <a:buFontTx/>
              <a:buChar char="-"/>
            </a:pPr>
            <a:r>
              <a:rPr lang="pl-PL" dirty="0" smtClean="0"/>
              <a:t>wspólne prace dyplomowe</a:t>
            </a:r>
          </a:p>
          <a:p>
            <a:pPr>
              <a:buFontTx/>
              <a:buChar char="-"/>
            </a:pPr>
            <a:r>
              <a:rPr lang="pl-PL" dirty="0" smtClean="0"/>
              <a:t>wspólne granty badawcze</a:t>
            </a:r>
          </a:p>
          <a:p>
            <a:pPr>
              <a:buFontTx/>
              <a:buChar char="-"/>
            </a:pPr>
            <a:r>
              <a:rPr lang="pl-PL" dirty="0" smtClean="0"/>
              <a:t>komercjalizacja wyników badań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4AFA2-FB25-4EA8-AFC9-8DB67ADABDED}" type="slidenum">
              <a:rPr lang="en-AU" smtClean="0"/>
              <a:pPr/>
              <a:t>11</a:t>
            </a:fld>
            <a:endParaRPr lang="en-A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911</TotalTime>
  <Words>506</Words>
  <Application>Microsoft Office PowerPoint</Application>
  <PresentationFormat>Pokaz na ekranie (4:3)</PresentationFormat>
  <Paragraphs>66</Paragraphs>
  <Slides>11</Slides>
  <Notes>5</Notes>
  <HiddenSlides>0</HiddenSlides>
  <MMClips>2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2" baseType="lpstr">
      <vt:lpstr>Motyw pakietu Office</vt:lpstr>
      <vt:lpstr>Robot do rehabilitacji kończyn górnych wykorzystujący powierzchniowe sygnały elektromiograficzne </vt:lpstr>
      <vt:lpstr>Cel projektu</vt:lpstr>
      <vt:lpstr>Doświadczenie Instytutu Automatyki PŁ w zakresie robotyki rehabilitacyjnej</vt:lpstr>
      <vt:lpstr>Konstrukcja robota „Arm Rehabilitation Robot”</vt:lpstr>
      <vt:lpstr>Podsystemy głównego robota</vt:lpstr>
      <vt:lpstr>Rezultat – robot sterowany sygnałami sEMG</vt:lpstr>
      <vt:lpstr>Wyniki - sygnały EMG</vt:lpstr>
      <vt:lpstr>Wnioski z badań - nowe konstrukcje</vt:lpstr>
      <vt:lpstr>Obecny projekt Artura Gmerek</vt:lpstr>
      <vt:lpstr>Kierunki dalszych prac</vt:lpstr>
      <vt:lpstr>Zaproszenie do współpracy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Robot do rehabilitacji kończyny górnych wykorzystujący powierzchniowe sygnały elektromiograficzne</dc:title>
  <dc:creator>Artur</dc:creator>
  <cp:lastModifiedBy>Artur</cp:lastModifiedBy>
  <cp:revision>151</cp:revision>
  <dcterms:created xsi:type="dcterms:W3CDTF">2014-08-01T11:53:46Z</dcterms:created>
  <dcterms:modified xsi:type="dcterms:W3CDTF">2014-11-12T06:48:21Z</dcterms:modified>
</cp:coreProperties>
</file>