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2"/>
  </p:notesMasterIdLst>
  <p:sldIdLst>
    <p:sldId id="256" r:id="rId2"/>
    <p:sldId id="261" r:id="rId3"/>
    <p:sldId id="262" r:id="rId4"/>
    <p:sldId id="263" r:id="rId5"/>
    <p:sldId id="272" r:id="rId6"/>
    <p:sldId id="273" r:id="rId7"/>
    <p:sldId id="265" r:id="rId8"/>
    <p:sldId id="268" r:id="rId9"/>
    <p:sldId id="270" r:id="rId10"/>
    <p:sldId id="271" r:id="rId11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yl pośredni 2 — Ak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00" autoAdjust="0"/>
    <p:restoredTop sz="94660"/>
  </p:normalViewPr>
  <p:slideViewPr>
    <p:cSldViewPr>
      <p:cViewPr varScale="1">
        <p:scale>
          <a:sx n="65" d="100"/>
          <a:sy n="65" d="100"/>
        </p:scale>
        <p:origin x="-166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Zeszyt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Zeszyt1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Zeszyt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12"/>
    </mc:Choice>
    <mc:Fallback>
      <c:style val="12"/>
    </mc:Fallback>
  </mc:AlternateContent>
  <c:chart>
    <c:title>
      <c:tx>
        <c:rich>
          <a:bodyPr/>
          <a:lstStyle/>
          <a:p>
            <a:pPr>
              <a:defRPr sz="21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Aspekty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pl-PL" sz="2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arunkujące</a:t>
            </a:r>
            <a:r>
              <a:rPr lang="en-US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pl-PL" sz="2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kuteczność</a:t>
            </a:r>
            <a:r>
              <a:rPr lang="pl-PL" sz="2100" baseline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procesu</a:t>
            </a:r>
            <a:r>
              <a:rPr lang="en-US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usprawni</a:t>
            </a:r>
            <a:r>
              <a:rPr lang="pl-PL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nia</a:t>
            </a:r>
            <a:endParaRPr lang="en-US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0.19524936963513112"/>
          <c:y val="1.2126978066599071E-5"/>
        </c:manualLayout>
      </c:layout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Arkusz1!$J$3</c:f>
              <c:strCache>
                <c:ptCount val="1"/>
                <c:pt idx="0">
                  <c:v>Grupa dzieci poniżej 10 lat</c:v>
                </c:pt>
              </c:strCache>
            </c:strRef>
          </c:tx>
          <c:invertIfNegative val="0"/>
          <c:cat>
            <c:strRef>
              <c:f>Arkusz1!$K$2:$O$2</c:f>
              <c:strCache>
                <c:ptCount val="5"/>
                <c:pt idx="0">
                  <c:v>Zaangażowanie rodziców </c:v>
                </c:pt>
                <c:pt idx="1">
                  <c:v>Stopień niepełnosprawności dziecka</c:v>
                </c:pt>
                <c:pt idx="2">
                  <c:v>Dostępność środków finansowych</c:v>
                </c:pt>
                <c:pt idx="3">
                  <c:v>Wykwalifowany zespół specjalistów</c:v>
                </c:pt>
                <c:pt idx="4">
                  <c:v>Dostęp do placówek medycznych</c:v>
                </c:pt>
              </c:strCache>
            </c:strRef>
          </c:cat>
          <c:val>
            <c:numRef>
              <c:f>Arkusz1!$K$3:$O$3</c:f>
              <c:numCache>
                <c:formatCode>General</c:formatCode>
                <c:ptCount val="5"/>
                <c:pt idx="0">
                  <c:v>2.2999999999999998</c:v>
                </c:pt>
                <c:pt idx="1">
                  <c:v>0.5</c:v>
                </c:pt>
                <c:pt idx="2">
                  <c:v>1.4</c:v>
                </c:pt>
                <c:pt idx="3">
                  <c:v>3.4</c:v>
                </c:pt>
                <c:pt idx="4">
                  <c:v>1.7</c:v>
                </c:pt>
              </c:numCache>
            </c:numRef>
          </c:val>
        </c:ser>
        <c:ser>
          <c:idx val="1"/>
          <c:order val="1"/>
          <c:tx>
            <c:strRef>
              <c:f>Arkusz1!$J$4</c:f>
              <c:strCache>
                <c:ptCount val="1"/>
                <c:pt idx="0">
                  <c:v>Grupa dzieci powyżej 10 lat</c:v>
                </c:pt>
              </c:strCache>
            </c:strRef>
          </c:tx>
          <c:invertIfNegative val="0"/>
          <c:cat>
            <c:strRef>
              <c:f>Arkusz1!$K$2:$O$2</c:f>
              <c:strCache>
                <c:ptCount val="5"/>
                <c:pt idx="0">
                  <c:v>Zaangażowanie rodziców </c:v>
                </c:pt>
                <c:pt idx="1">
                  <c:v>Stopień niepełnosprawności dziecka</c:v>
                </c:pt>
                <c:pt idx="2">
                  <c:v>Dostępność środków finansowych</c:v>
                </c:pt>
                <c:pt idx="3">
                  <c:v>Wykwalifowany zespół specjalistów</c:v>
                </c:pt>
                <c:pt idx="4">
                  <c:v>Dostęp do placówek medycznych</c:v>
                </c:pt>
              </c:strCache>
            </c:strRef>
          </c:cat>
          <c:val>
            <c:numRef>
              <c:f>Arkusz1!$K$4:$O$4</c:f>
              <c:numCache>
                <c:formatCode>General</c:formatCode>
                <c:ptCount val="5"/>
                <c:pt idx="0">
                  <c:v>1.1000000000000001</c:v>
                </c:pt>
                <c:pt idx="1">
                  <c:v>2.7</c:v>
                </c:pt>
                <c:pt idx="2" formatCode="#,##0.0">
                  <c:v>2</c:v>
                </c:pt>
                <c:pt idx="3">
                  <c:v>2.6</c:v>
                </c:pt>
                <c:pt idx="4">
                  <c:v>1.6</c:v>
                </c:pt>
              </c:numCache>
            </c:numRef>
          </c:val>
        </c:ser>
        <c:ser>
          <c:idx val="2"/>
          <c:order val="2"/>
          <c:tx>
            <c:strRef>
              <c:f>Arkusz1!$J$5</c:f>
              <c:strCache>
                <c:ptCount val="1"/>
                <c:pt idx="0">
                  <c:v>wartości średnie</c:v>
                </c:pt>
              </c:strCache>
            </c:strRef>
          </c:tx>
          <c:invertIfNegative val="0"/>
          <c:cat>
            <c:strRef>
              <c:f>Arkusz1!$K$2:$O$2</c:f>
              <c:strCache>
                <c:ptCount val="5"/>
                <c:pt idx="0">
                  <c:v>Zaangażowanie rodziców </c:v>
                </c:pt>
                <c:pt idx="1">
                  <c:v>Stopień niepełnosprawności dziecka</c:v>
                </c:pt>
                <c:pt idx="2">
                  <c:v>Dostępność środków finansowych</c:v>
                </c:pt>
                <c:pt idx="3">
                  <c:v>Wykwalifowany zespół specjalistów</c:v>
                </c:pt>
                <c:pt idx="4">
                  <c:v>Dostęp do placówek medycznych</c:v>
                </c:pt>
              </c:strCache>
            </c:strRef>
          </c:cat>
          <c:val>
            <c:numRef>
              <c:f>Arkusz1!$K$5:$O$5</c:f>
              <c:numCache>
                <c:formatCode>General</c:formatCode>
                <c:ptCount val="5"/>
                <c:pt idx="0">
                  <c:v>1.7</c:v>
                </c:pt>
                <c:pt idx="1">
                  <c:v>1.6</c:v>
                </c:pt>
                <c:pt idx="2">
                  <c:v>1.7</c:v>
                </c:pt>
                <c:pt idx="3" formatCode="0.0">
                  <c:v>3</c:v>
                </c:pt>
                <c:pt idx="4">
                  <c:v>1.7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6544640"/>
        <c:axId val="96546176"/>
      </c:barChart>
      <c:catAx>
        <c:axId val="96544640"/>
        <c:scaling>
          <c:orientation val="minMax"/>
        </c:scaling>
        <c:delete val="0"/>
        <c:axPos val="b"/>
        <c:majorTickMark val="none"/>
        <c:minorTickMark val="none"/>
        <c:tickLblPos val="nextTo"/>
        <c:crossAx val="96546176"/>
        <c:crosses val="autoZero"/>
        <c:auto val="1"/>
        <c:lblAlgn val="ctr"/>
        <c:lblOffset val="100"/>
        <c:noMultiLvlLbl val="0"/>
      </c:catAx>
      <c:valAx>
        <c:axId val="96546176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 sz="1200" b="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r>
                  <a:rPr lang="en-US" sz="1200" b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Liczba punktów [1-5 pkt.]</a:t>
                </a:r>
              </a:p>
            </c:rich>
          </c:tx>
          <c:layout>
            <c:manualLayout>
              <c:xMode val="edge"/>
              <c:yMode val="edge"/>
              <c:x val="0.13902216582298901"/>
              <c:y val="0.33569235656132107"/>
            </c:manualLayout>
          </c:layout>
          <c:overlay val="0"/>
        </c:title>
        <c:numFmt formatCode="General" sourceLinked="1"/>
        <c:majorTickMark val="none"/>
        <c:minorTickMark val="none"/>
        <c:tickLblPos val="nextTo"/>
        <c:crossAx val="96544640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sz="1000">
                <a:latin typeface="+mn-lt"/>
                <a:cs typeface="Times New Roman" panose="02020603050405020304" pitchFamily="18" charset="0"/>
              </a:defRPr>
            </a:pPr>
            <a:endParaRPr lang="pl-PL"/>
          </a:p>
        </c:txPr>
      </c:dTable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12"/>
    </mc:Choice>
    <mc:Fallback>
      <c:style val="12"/>
    </mc:Fallback>
  </mc:AlternateContent>
  <c:chart>
    <c:title>
      <c:tx>
        <c:rich>
          <a:bodyPr/>
          <a:lstStyle/>
          <a:p>
            <a:pPr>
              <a:defRPr>
                <a:latin typeface="+mn-lt"/>
              </a:defRPr>
            </a:pPr>
            <a:r>
              <a:rPr lang="en-US">
                <a:latin typeface="+mn-lt"/>
              </a:rPr>
              <a:t>Zestawienie informacji warunkujących skuteczność usprawniania</a:t>
            </a:r>
          </a:p>
        </c:rich>
      </c:tx>
      <c:layout>
        <c:manualLayout>
          <c:xMode val="edge"/>
          <c:yMode val="edge"/>
          <c:x val="0.15118859203967921"/>
          <c:y val="4.0517269852899225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5421467092381708"/>
          <c:y val="0.20672708817576294"/>
          <c:w val="0.84400312591517579"/>
          <c:h val="0.4375403761028727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Arkusz2!$A$3</c:f>
              <c:strCache>
                <c:ptCount val="1"/>
                <c:pt idx="0">
                  <c:v>Grupa dzieci
poniżej 10 lat</c:v>
                </c:pt>
              </c:strCache>
            </c:strRef>
          </c:tx>
          <c:invertIfNegative val="0"/>
          <c:cat>
            <c:strRef>
              <c:f>Arkusz2!$B$2:$H$2</c:f>
              <c:strCache>
                <c:ptCount val="7"/>
                <c:pt idx="0">
                  <c:v>Informacje udzielane przez specjalistów</c:v>
                </c:pt>
                <c:pt idx="1">
                  <c:v>Zlecane zadania domowe</c:v>
                </c:pt>
                <c:pt idx="2">
                  <c:v>Chęć dziecka uczestniczenia w zajęciach</c:v>
                </c:pt>
                <c:pt idx="3">
                  <c:v>Poszukiwanie informacji przez rodziców</c:v>
                </c:pt>
                <c:pt idx="4">
                  <c:v>Czynne uczestnictwo rodziców w terapii dziecka</c:v>
                </c:pt>
                <c:pt idx="5">
                  <c:v>Podjęcie samodzielnej terapii w wypadku braku środków</c:v>
                </c:pt>
                <c:pt idx="6">
                  <c:v>Zastrzeżenia rodziców dot. sposobu prowadzenia terapii</c:v>
                </c:pt>
              </c:strCache>
            </c:strRef>
          </c:cat>
          <c:val>
            <c:numRef>
              <c:f>Arkusz2!$B$3:$H$3</c:f>
              <c:numCache>
                <c:formatCode>0.0%</c:formatCode>
                <c:ptCount val="7"/>
                <c:pt idx="0">
                  <c:v>1</c:v>
                </c:pt>
                <c:pt idx="1">
                  <c:v>0.88900000000000001</c:v>
                </c:pt>
                <c:pt idx="2">
                  <c:v>0.94399999999999995</c:v>
                </c:pt>
                <c:pt idx="3">
                  <c:v>1</c:v>
                </c:pt>
                <c:pt idx="4">
                  <c:v>0.67200000000000004</c:v>
                </c:pt>
                <c:pt idx="5">
                  <c:v>0.78100000000000003</c:v>
                </c:pt>
                <c:pt idx="6">
                  <c:v>5.6000000000000001E-2</c:v>
                </c:pt>
              </c:numCache>
            </c:numRef>
          </c:val>
        </c:ser>
        <c:ser>
          <c:idx val="1"/>
          <c:order val="1"/>
          <c:tx>
            <c:strRef>
              <c:f>Arkusz2!$A$4</c:f>
              <c:strCache>
                <c:ptCount val="1"/>
                <c:pt idx="0">
                  <c:v>Grupa dzieci
powyżej 10 lat</c:v>
                </c:pt>
              </c:strCache>
            </c:strRef>
          </c:tx>
          <c:invertIfNegative val="0"/>
          <c:cat>
            <c:strRef>
              <c:f>Arkusz2!$B$2:$H$2</c:f>
              <c:strCache>
                <c:ptCount val="7"/>
                <c:pt idx="0">
                  <c:v>Informacje udzielane przez specjalistów</c:v>
                </c:pt>
                <c:pt idx="1">
                  <c:v>Zlecane zadania domowe</c:v>
                </c:pt>
                <c:pt idx="2">
                  <c:v>Chęć dziecka uczestniczenia w zajęciach</c:v>
                </c:pt>
                <c:pt idx="3">
                  <c:v>Poszukiwanie informacji przez rodziców</c:v>
                </c:pt>
                <c:pt idx="4">
                  <c:v>Czynne uczestnictwo rodziców w terapii dziecka</c:v>
                </c:pt>
                <c:pt idx="5">
                  <c:v>Podjęcie samodzielnej terapii w wypadku braku środków</c:v>
                </c:pt>
                <c:pt idx="6">
                  <c:v>Zastrzeżenia rodziców dot. sposobu prowadzenia terapii</c:v>
                </c:pt>
              </c:strCache>
            </c:strRef>
          </c:cat>
          <c:val>
            <c:numRef>
              <c:f>Arkusz2!$B$4:$H$4</c:f>
              <c:numCache>
                <c:formatCode>0.0%</c:formatCode>
                <c:ptCount val="7"/>
                <c:pt idx="0">
                  <c:v>0.89100000000000001</c:v>
                </c:pt>
                <c:pt idx="1">
                  <c:v>0.67800000000000005</c:v>
                </c:pt>
                <c:pt idx="2">
                  <c:v>0.5</c:v>
                </c:pt>
                <c:pt idx="3">
                  <c:v>1</c:v>
                </c:pt>
                <c:pt idx="4">
                  <c:v>0.88900000000000001</c:v>
                </c:pt>
                <c:pt idx="5">
                  <c:v>0.88900000000000001</c:v>
                </c:pt>
                <c:pt idx="6">
                  <c:v>9.4E-2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6569984"/>
        <c:axId val="96588160"/>
      </c:barChart>
      <c:catAx>
        <c:axId val="96569984"/>
        <c:scaling>
          <c:orientation val="minMax"/>
        </c:scaling>
        <c:delete val="0"/>
        <c:axPos val="b"/>
        <c:majorTickMark val="none"/>
        <c:minorTickMark val="none"/>
        <c:tickLblPos val="nextTo"/>
        <c:crossAx val="96588160"/>
        <c:crosses val="autoZero"/>
        <c:auto val="1"/>
        <c:lblAlgn val="ctr"/>
        <c:lblOffset val="100"/>
        <c:noMultiLvlLbl val="0"/>
      </c:catAx>
      <c:valAx>
        <c:axId val="96588160"/>
        <c:scaling>
          <c:orientation val="minMax"/>
          <c:max val="1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 b="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r>
                  <a:rPr lang="en-US" b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Zawartość procentowa [0-100%].</a:t>
                </a:r>
              </a:p>
            </c:rich>
          </c:tx>
          <c:layout>
            <c:manualLayout>
              <c:xMode val="edge"/>
              <c:yMode val="edge"/>
              <c:x val="5.4052374594913188E-2"/>
              <c:y val="0.26897705810465505"/>
            </c:manualLayout>
          </c:layout>
          <c:overlay val="0"/>
        </c:title>
        <c:numFmt formatCode="0.0%" sourceLinked="1"/>
        <c:majorTickMark val="none"/>
        <c:minorTickMark val="none"/>
        <c:tickLblPos val="nextTo"/>
        <c:crossAx val="96569984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  <c:dispBlanksAs val="gap"/>
    <c:showDLblsOverMax val="0"/>
  </c:chart>
  <c:txPr>
    <a:bodyPr/>
    <a:lstStyle/>
    <a:p>
      <a:pPr>
        <a:defRPr>
          <a:latin typeface="Calibri" panose="020F0502020204030204" pitchFamily="34" charset="0"/>
          <a:cs typeface="Times New Roman" panose="02020603050405020304" pitchFamily="18" charset="0"/>
        </a:defRPr>
      </a:pPr>
      <a:endParaRPr lang="pl-PL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12"/>
    </mc:Choice>
    <mc:Fallback>
      <c:style val="12"/>
    </mc:Fallback>
  </mc:AlternateContent>
  <c:chart>
    <c:title>
      <c:tx>
        <c:rich>
          <a:bodyPr/>
          <a:lstStyle/>
          <a:p>
            <a:pPr>
              <a:defRPr sz="2400"/>
            </a:pPr>
            <a:r>
              <a:rPr lang="en-US" sz="2400"/>
              <a:t>P</a:t>
            </a:r>
            <a:r>
              <a:rPr lang="pl-PL" sz="2400"/>
              <a:t>ostępy  rozwojowe  </a:t>
            </a:r>
            <a:endParaRPr lang="en-US" sz="2400"/>
          </a:p>
        </c:rich>
      </c:tx>
      <c:layout>
        <c:manualLayout>
          <c:xMode val="edge"/>
          <c:yMode val="edge"/>
          <c:x val="0.35538865246856627"/>
          <c:y val="7.7161565381624261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8.5480236495461853E-2"/>
          <c:y val="0.21894594177035884"/>
          <c:w val="0.78296505702264962"/>
          <c:h val="0.65337032864403954"/>
        </c:manualLayout>
      </c:layout>
      <c:barChart>
        <c:barDir val="col"/>
        <c:grouping val="clustered"/>
        <c:varyColors val="0"/>
        <c:ser>
          <c:idx val="2"/>
          <c:order val="0"/>
          <c:tx>
            <c:v>&lt; 10 roku życia</c:v>
          </c:tx>
          <c:invertIfNegative val="0"/>
          <c:cat>
            <c:strRef>
              <c:f>Arkusz1!$A$1:$A$5</c:f>
              <c:strCache>
                <c:ptCount val="5"/>
                <c:pt idx="0">
                  <c:v>zdolności funkcjonalne</c:v>
                </c:pt>
                <c:pt idx="1">
                  <c:v>zdolności komunikacyjne</c:v>
                </c:pt>
                <c:pt idx="2">
                  <c:v>zdolności samoobsługowe</c:v>
                </c:pt>
                <c:pt idx="3">
                  <c:v>zdolności lokomocyjne</c:v>
                </c:pt>
                <c:pt idx="4">
                  <c:v>zdolności poznawcze</c:v>
                </c:pt>
              </c:strCache>
            </c:strRef>
          </c:cat>
          <c:val>
            <c:numRef>
              <c:f>Arkusz1!$B$1:$B$5</c:f>
              <c:numCache>
                <c:formatCode>General</c:formatCode>
                <c:ptCount val="5"/>
                <c:pt idx="0">
                  <c:v>7.5</c:v>
                </c:pt>
                <c:pt idx="1">
                  <c:v>6</c:v>
                </c:pt>
                <c:pt idx="2">
                  <c:v>6</c:v>
                </c:pt>
                <c:pt idx="3">
                  <c:v>7</c:v>
                </c:pt>
                <c:pt idx="4">
                  <c:v>7</c:v>
                </c:pt>
              </c:numCache>
            </c:numRef>
          </c:val>
        </c:ser>
        <c:ser>
          <c:idx val="3"/>
          <c:order val="1"/>
          <c:tx>
            <c:v>&gt; 10 roku życia</c:v>
          </c:tx>
          <c:invertIfNegative val="0"/>
          <c:cat>
            <c:strRef>
              <c:f>Arkusz1!$A$1:$A$5</c:f>
              <c:strCache>
                <c:ptCount val="5"/>
                <c:pt idx="0">
                  <c:v>zdolności funkcjonalne</c:v>
                </c:pt>
                <c:pt idx="1">
                  <c:v>zdolności komunikacyjne</c:v>
                </c:pt>
                <c:pt idx="2">
                  <c:v>zdolności samoobsługowe</c:v>
                </c:pt>
                <c:pt idx="3">
                  <c:v>zdolności lokomocyjne</c:v>
                </c:pt>
                <c:pt idx="4">
                  <c:v>zdolności poznawcze</c:v>
                </c:pt>
              </c:strCache>
            </c:strRef>
          </c:cat>
          <c:val>
            <c:numRef>
              <c:f>Arkusz1!$C$1:$C$5</c:f>
              <c:numCache>
                <c:formatCode>General</c:formatCode>
                <c:ptCount val="5"/>
                <c:pt idx="0">
                  <c:v>4.5</c:v>
                </c:pt>
                <c:pt idx="1">
                  <c:v>4.5</c:v>
                </c:pt>
                <c:pt idx="2">
                  <c:v>4</c:v>
                </c:pt>
                <c:pt idx="3">
                  <c:v>5</c:v>
                </c:pt>
                <c:pt idx="4">
                  <c:v>5.5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5689728"/>
        <c:axId val="95712000"/>
      </c:barChart>
      <c:catAx>
        <c:axId val="95689728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>
                <a:latin typeface="Calibri" panose="020F0502020204030204" pitchFamily="34" charset="0"/>
              </a:defRPr>
            </a:pPr>
            <a:endParaRPr lang="pl-PL"/>
          </a:p>
        </c:txPr>
        <c:crossAx val="95712000"/>
        <c:crosses val="autoZero"/>
        <c:auto val="1"/>
        <c:lblAlgn val="ctr"/>
        <c:lblOffset val="100"/>
        <c:noMultiLvlLbl val="0"/>
      </c:catAx>
      <c:valAx>
        <c:axId val="95712000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 b="0">
                    <a:latin typeface="Calibri" panose="020F0502020204030204" pitchFamily="34" charset="0"/>
                  </a:defRPr>
                </a:pPr>
                <a:r>
                  <a:rPr lang="en-US" b="0" dirty="0" err="1">
                    <a:latin typeface="Calibri" panose="020F0502020204030204" pitchFamily="34" charset="0"/>
                  </a:rPr>
                  <a:t>Wartości</a:t>
                </a:r>
                <a:r>
                  <a:rPr lang="en-US" b="0" dirty="0">
                    <a:latin typeface="Calibri" panose="020F0502020204030204" pitchFamily="34" charset="0"/>
                  </a:rPr>
                  <a:t> </a:t>
                </a:r>
                <a:r>
                  <a:rPr lang="en-US" b="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punktowe</a:t>
                </a:r>
                <a:r>
                  <a:rPr lang="pl-PL" b="0" dirty="0" smtClean="0">
                    <a:latin typeface="Calibri" panose="020F0502020204030204" pitchFamily="34" charset="0"/>
                  </a:rPr>
                  <a:t> [1-10 pkt]</a:t>
                </a:r>
                <a:endParaRPr lang="en-US" b="0" dirty="0">
                  <a:latin typeface="Calibri" panose="020F0502020204030204" pitchFamily="34" charset="0"/>
                </a:endParaRPr>
              </a:p>
            </c:rich>
          </c:tx>
          <c:layout>
            <c:manualLayout>
              <c:xMode val="edge"/>
              <c:yMode val="edge"/>
              <c:x val="3.2297965009537549E-2"/>
              <c:y val="0.40611511656250465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9568972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7473960807962436"/>
          <c:y val="0.3405704909369473"/>
          <c:w val="8.6977617381160707E-2"/>
          <c:h val="0.1750563668528218"/>
        </c:manualLayout>
      </c:layout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0.91566</cdr:x>
      <cdr:y>0.33024</cdr:y>
    </cdr:from>
    <cdr:to>
      <cdr:x>0.9744</cdr:x>
      <cdr:y>0.47393</cdr:y>
    </cdr:to>
    <cdr:sp macro="" textlink="">
      <cdr:nvSpPr>
        <cdr:cNvPr id="2" name="pole tekstowe 1"/>
        <cdr:cNvSpPr txBox="1"/>
      </cdr:nvSpPr>
      <cdr:spPr>
        <a:xfrm xmlns:a="http://schemas.openxmlformats.org/drawingml/2006/main">
          <a:off x="5791201" y="1357314"/>
          <a:ext cx="371475" cy="5905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pl-PL" sz="110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5ACE09-5BD4-41FC-9E78-E1BD23810F4E}" type="datetimeFigureOut">
              <a:rPr lang="pl-PL" smtClean="0"/>
              <a:t>2014-11-16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6A2AF6-0BEF-426B-8940-76C154A9951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23791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rostokąt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Prostokąt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Prostokąt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Prostokąt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Prostokąt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Prostokąt zaokrąglony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Prostokąt zaokrąglony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Prostokąt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Prostokąt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rostokąt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Prostokąt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ytuł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28" name="Symbol zastępczy daty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625F17BF-2BEA-4721-A68B-48DC99F03D30}" type="datetimeFigureOut">
              <a:rPr lang="pl-PL" smtClean="0"/>
              <a:t>2014-11-16</a:t>
            </a:fld>
            <a:endParaRPr lang="pl-PL"/>
          </a:p>
        </p:txBody>
      </p:sp>
      <p:sp>
        <p:nvSpPr>
          <p:cNvPr id="17" name="Symbol zastępczy stopki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pl-PL"/>
          </a:p>
        </p:txBody>
      </p:sp>
      <p:sp>
        <p:nvSpPr>
          <p:cNvPr id="29" name="Symbol zastępczy numeru slajd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362822BF-C807-40BC-9D32-5D66BAED206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F17BF-2BEA-4721-A68B-48DC99F03D30}" type="datetimeFigureOut">
              <a:rPr lang="pl-PL" smtClean="0"/>
              <a:t>2014-11-16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822BF-C807-40BC-9D32-5D66BAED206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F17BF-2BEA-4721-A68B-48DC99F03D30}" type="datetimeFigureOut">
              <a:rPr lang="pl-PL" smtClean="0"/>
              <a:t>2014-11-16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822BF-C807-40BC-9D32-5D66BAED206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F17BF-2BEA-4721-A68B-48DC99F03D30}" type="datetimeFigureOut">
              <a:rPr lang="pl-PL" smtClean="0"/>
              <a:t>2014-11-16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822BF-C807-40BC-9D32-5D66BAED206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6" name="Symbol zastępczy daty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25F17BF-2BEA-4721-A68B-48DC99F03D30}" type="datetimeFigureOut">
              <a:rPr lang="pl-PL" smtClean="0"/>
              <a:t>2014-11-16</a:t>
            </a:fld>
            <a:endParaRPr lang="pl-PL"/>
          </a:p>
        </p:txBody>
      </p:sp>
      <p:sp>
        <p:nvSpPr>
          <p:cNvPr id="27" name="Symbol zastępczy numeru slajd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62822BF-C807-40BC-9D32-5D66BAED206A}" type="slidenum">
              <a:rPr lang="pl-PL" smtClean="0"/>
              <a:t>‹#›</a:t>
            </a:fld>
            <a:endParaRPr lang="pl-PL"/>
          </a:p>
        </p:txBody>
      </p:sp>
      <p:sp>
        <p:nvSpPr>
          <p:cNvPr id="28" name="Symbol zastępczy stopki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625F17BF-2BEA-4721-A68B-48DC99F03D30}" type="datetimeFigureOut">
              <a:rPr lang="pl-PL" smtClean="0"/>
              <a:t>2014-11-16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362822BF-C807-40BC-9D32-5D66BAED206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F17BF-2BEA-4721-A68B-48DC99F03D30}" type="datetimeFigureOut">
              <a:rPr lang="pl-PL" smtClean="0"/>
              <a:t>2014-11-16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822BF-C807-40BC-9D32-5D66BAED206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F17BF-2BEA-4721-A68B-48DC99F03D30}" type="datetimeFigureOut">
              <a:rPr lang="pl-PL" smtClean="0"/>
              <a:t>2014-11-16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822BF-C807-40BC-9D32-5D66BAED206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F17BF-2BEA-4721-A68B-48DC99F03D30}" type="datetimeFigureOut">
              <a:rPr lang="pl-PL" smtClean="0"/>
              <a:t>2014-11-16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822BF-C807-40BC-9D32-5D66BAED206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F17BF-2BEA-4721-A68B-48DC99F03D30}" type="datetimeFigureOut">
              <a:rPr lang="pl-PL" smtClean="0"/>
              <a:t>2014-11-16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822BF-C807-40BC-9D32-5D66BAED206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F17BF-2BEA-4721-A68B-48DC99F03D30}" type="datetimeFigureOut">
              <a:rPr lang="pl-PL" smtClean="0"/>
              <a:t>2014-11-16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822BF-C807-40BC-9D32-5D66BAED206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rostokąt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Prostokąt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Prostokąt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Prostokąt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Prostokąt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Prostokąt zaokrąglony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Prostokąt zaokrąglony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Prostokąt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Prostokąt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Prostokąt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Prostokąt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Prostokąt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Prostokąt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Symbol zastępczy tytułu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3" name="Symbol zastępczy tekstu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625F17BF-2BEA-4721-A68B-48DC99F03D30}" type="datetimeFigureOut">
              <a:rPr lang="pl-PL" smtClean="0"/>
              <a:t>2014-11-16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pl-PL"/>
          </a:p>
        </p:txBody>
      </p:sp>
      <p:sp>
        <p:nvSpPr>
          <p:cNvPr id="23" name="Symbol zastępczy numeru slajd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362822BF-C807-40BC-9D32-5D66BAED206A}" type="slidenum">
              <a:rPr lang="pl-PL" smtClean="0"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5" name="Picture 11" descr="C:\Users\JG\Desktop\Rest &amp; Relax\Zdjęcia\infant in incubator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273388" cy="6293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11560" y="1196752"/>
            <a:ext cx="7772400" cy="1470025"/>
          </a:xfrm>
        </p:spPr>
        <p:txBody>
          <a:bodyPr>
            <a:noAutofit/>
          </a:bodyPr>
          <a:lstStyle/>
          <a:p>
            <a:pPr algn="ctr"/>
            <a:r>
              <a:rPr lang="pl-PL" sz="3600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Skuteczność procesu rehabilitacyjnego dziecka z niepełnosprawnością </a:t>
            </a:r>
            <a:br>
              <a:rPr lang="pl-PL" sz="3600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</a:br>
            <a:r>
              <a:rPr lang="pl-PL" sz="3600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w subiektywnej ocenie rodziców uczestniczących w procesie usprawniania</a:t>
            </a:r>
            <a:endParaRPr lang="pl-PL" sz="3600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ll MT" panose="02020503060305020303" pitchFamily="18" charset="0"/>
              <a:ea typeface="Batang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2123728" y="4619533"/>
            <a:ext cx="6681192" cy="2088232"/>
          </a:xfrm>
        </p:spPr>
        <p:txBody>
          <a:bodyPr>
            <a:normAutofit/>
          </a:bodyPr>
          <a:lstStyle/>
          <a:p>
            <a:endParaRPr lang="pl-PL" sz="2200" i="1" dirty="0">
              <a:latin typeface="Bell MT" panose="02020503060305020303" pitchFamily="18" charset="0"/>
            </a:endParaRPr>
          </a:p>
          <a:p>
            <a:pPr algn="r"/>
            <a:endParaRPr lang="pl-PL" sz="2000" i="1" dirty="0">
              <a:latin typeface="Bell MT" panose="02020503060305020303" pitchFamily="18" charset="0"/>
            </a:endParaRPr>
          </a:p>
          <a:p>
            <a:pPr algn="r"/>
            <a:endParaRPr lang="pl-PL" sz="2000" b="1" i="1" dirty="0" smtClean="0">
              <a:latin typeface="Bell MT" panose="02020503060305020303" pitchFamily="18" charset="0"/>
            </a:endParaRPr>
          </a:p>
          <a:p>
            <a:pPr algn="r"/>
            <a:r>
              <a:rPr lang="pl-PL" sz="2000" b="1" dirty="0" smtClean="0">
                <a:solidFill>
                  <a:schemeClr val="accent6">
                    <a:lumMod val="50000"/>
                  </a:schemeClr>
                </a:solidFill>
                <a:latin typeface="Bell MT" panose="02020503060305020303" pitchFamily="18" charset="0"/>
              </a:rPr>
              <a:t>Joanna Grzesiak</a:t>
            </a:r>
            <a:r>
              <a:rPr lang="pl-PL" sz="1800" b="1" dirty="0" smtClean="0">
                <a:solidFill>
                  <a:schemeClr val="accent6">
                    <a:lumMod val="50000"/>
                  </a:schemeClr>
                </a:solidFill>
                <a:latin typeface="Bell MT" panose="02020503060305020303" pitchFamily="18" charset="0"/>
              </a:rPr>
              <a:t/>
            </a:r>
            <a:br>
              <a:rPr lang="pl-PL" sz="1800" b="1" dirty="0" smtClean="0">
                <a:solidFill>
                  <a:schemeClr val="accent6">
                    <a:lumMod val="50000"/>
                  </a:schemeClr>
                </a:solidFill>
                <a:latin typeface="Bell MT" panose="02020503060305020303" pitchFamily="18" charset="0"/>
              </a:rPr>
            </a:br>
            <a:r>
              <a:rPr lang="pl-PL" sz="1800" dirty="0" smtClean="0">
                <a:solidFill>
                  <a:schemeClr val="accent6">
                    <a:lumMod val="50000"/>
                  </a:schemeClr>
                </a:solidFill>
                <a:latin typeface="Bell MT" panose="02020503060305020303" pitchFamily="18" charset="0"/>
              </a:rPr>
              <a:t>Uniwersytet im. Adama Mickiewicza w Poznaniu</a:t>
            </a:r>
            <a:br>
              <a:rPr lang="pl-PL" sz="1800" dirty="0" smtClean="0">
                <a:solidFill>
                  <a:schemeClr val="accent6">
                    <a:lumMod val="50000"/>
                  </a:schemeClr>
                </a:solidFill>
                <a:latin typeface="Bell MT" panose="02020503060305020303" pitchFamily="18" charset="0"/>
              </a:rPr>
            </a:br>
            <a:r>
              <a:rPr lang="pl-PL" sz="1800" dirty="0" smtClean="0">
                <a:solidFill>
                  <a:schemeClr val="accent6">
                    <a:lumMod val="50000"/>
                  </a:schemeClr>
                </a:solidFill>
                <a:latin typeface="Bell MT" panose="02020503060305020303" pitchFamily="18" charset="0"/>
              </a:rPr>
              <a:t>opiekun naukowy: dr hab. prof. UAM Andrzej Ćwikliński</a:t>
            </a:r>
            <a:endParaRPr lang="pl-PL" sz="1800" dirty="0">
              <a:solidFill>
                <a:schemeClr val="accent6">
                  <a:lumMod val="50000"/>
                </a:schemeClr>
              </a:solidFill>
              <a:latin typeface="Bell MT" panose="020205030603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6393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i="1" u="sng" dirty="0" smtClean="0">
                <a:latin typeface="Bell MT" panose="02020503060305020303" pitchFamily="18" charset="0"/>
              </a:rPr>
              <a:t>Cel badań</a:t>
            </a:r>
            <a:endParaRPr lang="pl-PL" i="1" u="sng" dirty="0">
              <a:latin typeface="Bell MT" panose="02020503060305020303" pitchFamily="18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23528" y="2534879"/>
            <a:ext cx="8229600" cy="4325112"/>
          </a:xfrm>
        </p:spPr>
        <p:txBody>
          <a:bodyPr/>
          <a:lstStyle/>
          <a:p>
            <a:r>
              <a:rPr lang="pl-PL" i="1" dirty="0" smtClean="0"/>
              <a:t>Weryfikacja wybranych aspektów warunkujących  skuteczność podejmowanych działań usprawniających  w procesie rehabilitacji (w subiektywnej ocenie rodziców)</a:t>
            </a:r>
          </a:p>
          <a:p>
            <a:pPr marL="109728" indent="0">
              <a:buNone/>
            </a:pPr>
            <a:endParaRPr lang="pl-PL" i="1" dirty="0"/>
          </a:p>
        </p:txBody>
      </p:sp>
    </p:spTree>
    <p:extLst>
      <p:ext uri="{BB962C8B-B14F-4D97-AF65-F5344CB8AC3E}">
        <p14:creationId xmlns:p14="http://schemas.microsoft.com/office/powerpoint/2010/main" val="2492811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536" y="764704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pl-PL" i="1" u="sng" dirty="0" smtClean="0">
                <a:latin typeface="Bell MT" panose="02020503060305020303" pitchFamily="18" charset="0"/>
              </a:rPr>
              <a:t>Problem badawczy</a:t>
            </a:r>
            <a:endParaRPr lang="pl-PL" i="1" u="sng" dirty="0">
              <a:latin typeface="Bell MT" panose="02020503060305020303" pitchFamily="18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325112"/>
          </a:xfrm>
        </p:spPr>
        <p:txBody>
          <a:bodyPr>
            <a:normAutofit fontScale="92500" lnSpcReduction="10000"/>
          </a:bodyPr>
          <a:lstStyle/>
          <a:p>
            <a:r>
              <a:rPr lang="pl-PL" sz="2400" i="1" dirty="0" smtClean="0">
                <a:latin typeface="Bell MT" panose="02020503060305020303" pitchFamily="18" charset="0"/>
              </a:rPr>
              <a:t>Jakie są podstawowe czynniki wpływające na skuteczność prowadzonego procesu rehabilitacyjnego dziecka z niepełnosprawnością w ocenie rodziców uczestniczących w procesie usprawniania?</a:t>
            </a:r>
          </a:p>
          <a:p>
            <a:endParaRPr lang="pl-PL" sz="2400" i="1" dirty="0" smtClean="0">
              <a:latin typeface="Bell MT" panose="02020503060305020303" pitchFamily="18" charset="0"/>
            </a:endParaRPr>
          </a:p>
          <a:p>
            <a:pPr marL="109728" indent="0">
              <a:buNone/>
            </a:pPr>
            <a:r>
              <a:rPr lang="pl-PL" sz="2400" dirty="0"/>
              <a:t>Dla celów badawczych zostały </a:t>
            </a:r>
            <a:r>
              <a:rPr lang="pl-PL" sz="2400" dirty="0" smtClean="0"/>
              <a:t>wyodrębnione sfery:</a:t>
            </a:r>
          </a:p>
          <a:p>
            <a:pPr marL="109728" indent="0">
              <a:buNone/>
            </a:pPr>
            <a:r>
              <a:rPr lang="pl-PL" sz="2400" i="1" u="sng" dirty="0" smtClean="0">
                <a:latin typeface="Bell MT" panose="02020503060305020303" pitchFamily="18" charset="0"/>
              </a:rPr>
              <a:t/>
            </a:r>
            <a:br>
              <a:rPr lang="pl-PL" sz="2400" i="1" u="sng" dirty="0" smtClean="0">
                <a:latin typeface="Bell MT" panose="02020503060305020303" pitchFamily="18" charset="0"/>
              </a:rPr>
            </a:br>
            <a:r>
              <a:rPr lang="pl-PL" sz="2400" i="1" dirty="0" smtClean="0">
                <a:latin typeface="Bell MT" panose="02020503060305020303" pitchFamily="18" charset="0"/>
              </a:rPr>
              <a:t>I. stopień /charakter niepełnosprawności dziecka</a:t>
            </a:r>
            <a:br>
              <a:rPr lang="pl-PL" sz="2400" i="1" dirty="0" smtClean="0">
                <a:latin typeface="Bell MT" panose="02020503060305020303" pitchFamily="18" charset="0"/>
              </a:rPr>
            </a:br>
            <a:r>
              <a:rPr lang="pl-PL" sz="2400" i="1" dirty="0" smtClean="0">
                <a:latin typeface="Bell MT" panose="02020503060305020303" pitchFamily="18" charset="0"/>
              </a:rPr>
              <a:t>II. czas podjętych działań lekarskich i rehabilitacyjnych, wymiar czasowy procesu usprawniającego</a:t>
            </a:r>
            <a:br>
              <a:rPr lang="pl-PL" sz="2400" i="1" dirty="0" smtClean="0">
                <a:latin typeface="Bell MT" panose="02020503060305020303" pitchFamily="18" charset="0"/>
              </a:rPr>
            </a:br>
            <a:r>
              <a:rPr lang="pl-PL" sz="2400" i="1" dirty="0" smtClean="0">
                <a:latin typeface="Bell MT" panose="02020503060305020303" pitchFamily="18" charset="0"/>
              </a:rPr>
              <a:t>III. środowisko rodzinne dziecka i status socjoekonomiczny rodziny</a:t>
            </a:r>
            <a:br>
              <a:rPr lang="pl-PL" sz="2400" i="1" dirty="0" smtClean="0">
                <a:latin typeface="Bell MT" panose="02020503060305020303" pitchFamily="18" charset="0"/>
              </a:rPr>
            </a:br>
            <a:r>
              <a:rPr lang="pl-PL" sz="2400" i="1" dirty="0" smtClean="0">
                <a:latin typeface="Bell MT" panose="02020503060305020303" pitchFamily="18" charset="0"/>
              </a:rPr>
              <a:t>IV. zastosowane metody terapii, miejsce rehabilitacji i dostępność ośrodków rehabilitacyjnych, organizacji pozarządowych</a:t>
            </a:r>
            <a:r>
              <a:rPr lang="pl-PL" sz="2400" i="1" dirty="0">
                <a:latin typeface="Bell MT" panose="02020503060305020303" pitchFamily="18" charset="0"/>
              </a:rPr>
              <a:t/>
            </a:r>
            <a:br>
              <a:rPr lang="pl-PL" sz="2400" i="1" dirty="0">
                <a:latin typeface="Bell MT" panose="02020503060305020303" pitchFamily="18" charset="0"/>
              </a:rPr>
            </a:br>
            <a:r>
              <a:rPr lang="pl-PL" sz="2400" i="1" dirty="0" smtClean="0">
                <a:latin typeface="Bell MT" panose="02020503060305020303" pitchFamily="18" charset="0"/>
              </a:rPr>
              <a:t>V. zaangażowanie rodziców / indywidualna praca z dzieckiem</a:t>
            </a:r>
          </a:p>
        </p:txBody>
      </p:sp>
    </p:spTree>
    <p:extLst>
      <p:ext uri="{BB962C8B-B14F-4D97-AF65-F5344CB8AC3E}">
        <p14:creationId xmlns:p14="http://schemas.microsoft.com/office/powerpoint/2010/main" val="3107650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pl-PL" i="1" u="sng" dirty="0" smtClean="0">
                <a:latin typeface="Bell MT" panose="02020503060305020303" pitchFamily="18" charset="0"/>
              </a:rPr>
              <a:t>Materiał i metody badań</a:t>
            </a:r>
            <a:endParaRPr lang="pl-PL" i="1" u="sng" dirty="0">
              <a:latin typeface="Bell MT" panose="02020503060305020303" pitchFamily="18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b="1" i="1" dirty="0" smtClean="0">
                <a:latin typeface="Bell MT" panose="02020503060305020303" pitchFamily="18" charset="0"/>
              </a:rPr>
              <a:t>Termin badań</a:t>
            </a:r>
            <a:r>
              <a:rPr lang="pl-PL" i="1" dirty="0" smtClean="0">
                <a:latin typeface="Bell MT" panose="02020503060305020303" pitchFamily="18" charset="0"/>
              </a:rPr>
              <a:t>: marzec – kwiecień 2013r.</a:t>
            </a:r>
          </a:p>
          <a:p>
            <a:r>
              <a:rPr lang="pl-PL" b="1" dirty="0" smtClean="0">
                <a:latin typeface="Bell MT" panose="02020503060305020303" pitchFamily="18" charset="0"/>
              </a:rPr>
              <a:t>Miejsce badań: </a:t>
            </a:r>
            <a:r>
              <a:rPr lang="pl-PL" i="1" dirty="0" smtClean="0">
                <a:latin typeface="Bell MT" panose="02020503060305020303" pitchFamily="18" charset="0"/>
              </a:rPr>
              <a:t>ośrodki rehabilitacyjne dla dzieci </a:t>
            </a:r>
            <a:r>
              <a:rPr lang="pl-PL" b="1" i="1" dirty="0" smtClean="0">
                <a:latin typeface="Bell MT" panose="02020503060305020303" pitchFamily="18" charset="0"/>
              </a:rPr>
              <a:t>Metoda pomiarowa</a:t>
            </a:r>
            <a:r>
              <a:rPr lang="pl-PL" i="1" dirty="0" smtClean="0">
                <a:latin typeface="Bell MT" panose="02020503060305020303" pitchFamily="18" charset="0"/>
              </a:rPr>
              <a:t>: sondaż diagnostyczny</a:t>
            </a:r>
          </a:p>
          <a:p>
            <a:r>
              <a:rPr lang="pl-PL" b="1" i="1" dirty="0" smtClean="0">
                <a:latin typeface="Bell MT" panose="02020503060305020303" pitchFamily="18" charset="0"/>
              </a:rPr>
              <a:t>Liczba badanych: </a:t>
            </a:r>
            <a:r>
              <a:rPr lang="pl-PL" i="1" dirty="0" smtClean="0">
                <a:latin typeface="Bell MT" panose="02020503060305020303" pitchFamily="18" charset="0"/>
              </a:rPr>
              <a:t>82 osoby (2 grupy wiekowe): </a:t>
            </a:r>
            <a:br>
              <a:rPr lang="pl-PL" i="1" dirty="0" smtClean="0">
                <a:latin typeface="Bell MT" panose="02020503060305020303" pitchFamily="18" charset="0"/>
              </a:rPr>
            </a:br>
            <a:r>
              <a:rPr lang="pl-PL" i="1" dirty="0" smtClean="0">
                <a:latin typeface="Bell MT" panose="02020503060305020303" pitchFamily="18" charset="0"/>
              </a:rPr>
              <a:t>I. dzieci poniżej 10 roku życia – 18 osób;</a:t>
            </a:r>
            <a:r>
              <a:rPr lang="pl-PL" sz="1600" dirty="0" smtClean="0">
                <a:latin typeface="Bell MT" panose="02020503060305020303" pitchFamily="18" charset="0"/>
              </a:rPr>
              <a:t/>
            </a:r>
            <a:br>
              <a:rPr lang="pl-PL" sz="1600" dirty="0" smtClean="0">
                <a:latin typeface="Bell MT" panose="02020503060305020303" pitchFamily="18" charset="0"/>
              </a:rPr>
            </a:br>
            <a:r>
              <a:rPr lang="pl-PL" i="1" dirty="0" smtClean="0">
                <a:latin typeface="Bell MT" panose="02020503060305020303" pitchFamily="18" charset="0"/>
              </a:rPr>
              <a:t>II. </a:t>
            </a:r>
            <a:r>
              <a:rPr lang="pl-PL" i="1" dirty="0">
                <a:latin typeface="Bell MT" panose="02020503060305020303" pitchFamily="18" charset="0"/>
              </a:rPr>
              <a:t>d</a:t>
            </a:r>
            <a:r>
              <a:rPr lang="pl-PL" i="1" dirty="0" smtClean="0">
                <a:latin typeface="Bell MT" panose="02020503060305020303" pitchFamily="18" charset="0"/>
              </a:rPr>
              <a:t>zieci powyżej 10 roku życia – 64 osoby;</a:t>
            </a:r>
            <a:endParaRPr lang="pl-PL" sz="1600" dirty="0">
              <a:latin typeface="Bell MT" panose="020205030603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281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8229600" cy="1066800"/>
          </a:xfrm>
        </p:spPr>
        <p:txBody>
          <a:bodyPr/>
          <a:lstStyle/>
          <a:p>
            <a:pPr algn="ctr"/>
            <a:r>
              <a:rPr lang="pl-PL" i="1" u="sng" dirty="0" smtClean="0">
                <a:latin typeface="Bell MT" panose="02020503060305020303" pitchFamily="18" charset="0"/>
              </a:rPr>
              <a:t>Wyniki badań</a:t>
            </a:r>
            <a:endParaRPr lang="pl-PL" i="1" u="sng" dirty="0">
              <a:latin typeface="Bell MT" panose="02020503060305020303" pitchFamily="18" charset="0"/>
            </a:endParaRPr>
          </a:p>
        </p:txBody>
      </p:sp>
      <p:graphicFrame>
        <p:nvGraphicFramePr>
          <p:cNvPr id="10" name="Wykres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82779943"/>
              </p:ext>
            </p:extLst>
          </p:nvPr>
        </p:nvGraphicFramePr>
        <p:xfrm>
          <a:off x="0" y="1556792"/>
          <a:ext cx="8748464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91385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Wykres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13325938"/>
              </p:ext>
            </p:extLst>
          </p:nvPr>
        </p:nvGraphicFramePr>
        <p:xfrm>
          <a:off x="323528" y="908720"/>
          <a:ext cx="8496944" cy="58326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0643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869421"/>
              </p:ext>
            </p:extLst>
          </p:nvPr>
        </p:nvGraphicFramePr>
        <p:xfrm>
          <a:off x="323528" y="836712"/>
          <a:ext cx="8496944" cy="5616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54187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1066800"/>
          </a:xfrm>
        </p:spPr>
        <p:txBody>
          <a:bodyPr/>
          <a:lstStyle/>
          <a:p>
            <a:pPr algn="ctr"/>
            <a:r>
              <a:rPr lang="pl-PL" i="1" u="sng" dirty="0" smtClean="0">
                <a:latin typeface="Bell MT" panose="02020503060305020303" pitchFamily="18" charset="0"/>
              </a:rPr>
              <a:t>Wnioski</a:t>
            </a:r>
            <a:endParaRPr lang="pl-PL" i="1" u="sng" dirty="0">
              <a:latin typeface="Bell MT" panose="02020503060305020303" pitchFamily="18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5112568"/>
          </a:xfrm>
        </p:spPr>
        <p:txBody>
          <a:bodyPr>
            <a:normAutofit fontScale="85000" lnSpcReduction="20000"/>
          </a:bodyPr>
          <a:lstStyle/>
          <a:p>
            <a:r>
              <a:rPr lang="pl-PL" dirty="0" smtClean="0">
                <a:latin typeface="Bell MT" panose="02020503060305020303" pitchFamily="18" charset="0"/>
              </a:rPr>
              <a:t>Prowadzone badania wykazały, że najważniejszym aspektem warunkującym skuteczność podejmowanych działań usprawniających jest dobór </a:t>
            </a:r>
            <a:r>
              <a:rPr lang="pl-PL" u="sng" dirty="0" smtClean="0">
                <a:latin typeface="Bell MT" panose="02020503060305020303" pitchFamily="18" charset="0"/>
              </a:rPr>
              <a:t>wykwalifikowanego zespołu specjalistów (68,8%).</a:t>
            </a:r>
          </a:p>
          <a:p>
            <a:endParaRPr lang="pl-PL" u="sng" dirty="0">
              <a:latin typeface="Bell MT" panose="02020503060305020303" pitchFamily="18" charset="0"/>
            </a:endParaRPr>
          </a:p>
          <a:p>
            <a:r>
              <a:rPr lang="pl-PL" dirty="0" smtClean="0">
                <a:latin typeface="Bell MT" panose="02020503060305020303" pitchFamily="18" charset="0"/>
              </a:rPr>
              <a:t>Rodzice dzieci &gt;10 roku życia wskazali, że powodzenie owego procesu współzależne jest ze </a:t>
            </a:r>
            <a:r>
              <a:rPr lang="pl-PL" u="sng" dirty="0" smtClean="0">
                <a:latin typeface="Bell MT" panose="02020503060305020303" pitchFamily="18" charset="0"/>
              </a:rPr>
              <a:t>stopniem niepełnosprawności dziecka (54,2%)</a:t>
            </a:r>
            <a:r>
              <a:rPr lang="pl-PL" dirty="0" smtClean="0">
                <a:latin typeface="Bell MT" panose="02020503060305020303" pitchFamily="18" charset="0"/>
              </a:rPr>
              <a:t>.</a:t>
            </a:r>
          </a:p>
          <a:p>
            <a:endParaRPr lang="pl-PL" dirty="0">
              <a:latin typeface="Bell MT" panose="02020503060305020303" pitchFamily="18" charset="0"/>
            </a:endParaRPr>
          </a:p>
          <a:p>
            <a:r>
              <a:rPr lang="pl-PL" dirty="0" smtClean="0">
                <a:latin typeface="Bell MT" panose="02020503060305020303" pitchFamily="18" charset="0"/>
              </a:rPr>
              <a:t>Skuteczność procesu rehabilitacyjnego związana jest z wczesnym podjęciem działań interwencyjnych (po rozpoznaniu- 88,9%).</a:t>
            </a:r>
          </a:p>
          <a:p>
            <a:endParaRPr lang="pl-PL" dirty="0">
              <a:latin typeface="Bell MT" panose="02020503060305020303" pitchFamily="18" charset="0"/>
            </a:endParaRPr>
          </a:p>
          <a:p>
            <a:r>
              <a:rPr lang="pl-PL" dirty="0" smtClean="0">
                <a:latin typeface="Bell MT" panose="02020503060305020303" pitchFamily="18" charset="0"/>
              </a:rPr>
              <a:t>Na skuteczność procesu rehabilitacyjnego ma wpływ  dostępność specjalistycznych placówek (51,6%) i organizacji pozarządowych (79,9%).</a:t>
            </a:r>
            <a:endParaRPr lang="pl-PL" dirty="0">
              <a:latin typeface="Bell MT" panose="02020503060305020303" pitchFamily="18" charset="0"/>
            </a:endParaRPr>
          </a:p>
          <a:p>
            <a:endParaRPr lang="pl-PL" dirty="0" smtClean="0">
              <a:latin typeface="Bell MT" panose="02020503060305020303" pitchFamily="18" charset="0"/>
            </a:endParaRPr>
          </a:p>
          <a:p>
            <a:endParaRPr lang="pl-PL" dirty="0" smtClean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5746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066800"/>
          </a:xfrm>
        </p:spPr>
        <p:txBody>
          <a:bodyPr/>
          <a:lstStyle/>
          <a:p>
            <a:pPr algn="ctr"/>
            <a:r>
              <a:rPr lang="pl-PL" i="1" u="sng" dirty="0">
                <a:latin typeface="Bell MT" panose="02020503060305020303" pitchFamily="18" charset="0"/>
              </a:rPr>
              <a:t>Wnioski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11560" y="1988840"/>
            <a:ext cx="8229600" cy="4325112"/>
          </a:xfrm>
        </p:spPr>
        <p:txBody>
          <a:bodyPr>
            <a:normAutofit/>
          </a:bodyPr>
          <a:lstStyle/>
          <a:p>
            <a:r>
              <a:rPr lang="pl-PL" sz="2400" dirty="0">
                <a:latin typeface="Bell MT" panose="02020503060305020303" pitchFamily="18" charset="0"/>
              </a:rPr>
              <a:t>Ważnym elementem warunkującym powodzenie procesu rehabilitacji </a:t>
            </a:r>
            <a:r>
              <a:rPr lang="pl-PL" sz="2400" u="sng" dirty="0">
                <a:latin typeface="Bell MT" panose="02020503060305020303" pitchFamily="18" charset="0"/>
              </a:rPr>
              <a:t>jest rzetelny przekaz informacji przez </a:t>
            </a:r>
            <a:r>
              <a:rPr lang="pl-PL" sz="2400" u="sng" dirty="0" smtClean="0">
                <a:latin typeface="Bell MT" panose="02020503060305020303" pitchFamily="18" charset="0"/>
              </a:rPr>
              <a:t>terapeutów prowadzących (94,6%) i </a:t>
            </a:r>
            <a:r>
              <a:rPr lang="pl-PL" sz="2400" u="sng" dirty="0">
                <a:latin typeface="Bell MT" panose="02020503060305020303" pitchFamily="18" charset="0"/>
              </a:rPr>
              <a:t>poszukiwanie informacji przez samych </a:t>
            </a:r>
            <a:r>
              <a:rPr lang="pl-PL" sz="2400" u="sng" dirty="0" smtClean="0">
                <a:latin typeface="Bell MT" panose="02020503060305020303" pitchFamily="18" charset="0"/>
              </a:rPr>
              <a:t>opiekunów (100%)</a:t>
            </a:r>
            <a:r>
              <a:rPr lang="pl-PL" sz="2400" dirty="0" smtClean="0">
                <a:latin typeface="Bell MT" panose="02020503060305020303" pitchFamily="18" charset="0"/>
              </a:rPr>
              <a:t>.</a:t>
            </a:r>
          </a:p>
          <a:p>
            <a:endParaRPr lang="pl-PL" sz="2400" dirty="0" smtClean="0">
              <a:latin typeface="Bell MT" panose="02020503060305020303" pitchFamily="18" charset="0"/>
            </a:endParaRPr>
          </a:p>
          <a:p>
            <a:r>
              <a:rPr lang="pl-PL" sz="2400" dirty="0" smtClean="0">
                <a:latin typeface="Bell MT" panose="02020503060305020303" pitchFamily="18" charset="0"/>
              </a:rPr>
              <a:t>Proces usprawniania wg opinii udzielonej przez rodziców poddanych sondażowi, wpływa przede wszystkim na </a:t>
            </a:r>
            <a:r>
              <a:rPr lang="pl-PL" sz="2400" u="sng" dirty="0" smtClean="0">
                <a:latin typeface="Bell MT" panose="02020503060305020303" pitchFamily="18" charset="0"/>
              </a:rPr>
              <a:t>rozwój zdolności  poznawczych (65,1%) i funkcjonalnych (59,8%).</a:t>
            </a:r>
            <a:endParaRPr lang="pl-PL" sz="2400" dirty="0">
              <a:latin typeface="Bell MT" panose="020205030603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8962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G\Desktop\Rest &amp; Relax\Zdjęcia\infant in incubator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1345" y="1186640"/>
            <a:ext cx="9956628" cy="5674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ytuł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r"/>
            <a:r>
              <a:rPr lang="pl-PL" i="1" u="sng" dirty="0" smtClean="0">
                <a:solidFill>
                  <a:schemeClr val="accent1">
                    <a:lumMod val="50000"/>
                  </a:schemeClr>
                </a:solidFill>
                <a:latin typeface="Bell MT" panose="02020503060305020303" pitchFamily="18" charset="0"/>
              </a:rPr>
              <a:t>Dziękuję za uwagę</a:t>
            </a:r>
            <a:endParaRPr lang="pl-PL" i="1" u="sng" dirty="0">
              <a:solidFill>
                <a:schemeClr val="accent1">
                  <a:lumMod val="50000"/>
                </a:schemeClr>
              </a:solidFill>
              <a:latin typeface="Bell MT" panose="02020503060305020303" pitchFamily="18" charset="0"/>
            </a:endParaRPr>
          </a:p>
        </p:txBody>
      </p:sp>
      <p:sp>
        <p:nvSpPr>
          <p:cNvPr id="2" name="Podtytuł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282391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ielkomiejski">
  <a:themeElements>
    <a:clrScheme name="Wielkomiejski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Wielkomiejski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Wielkomiejski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1211</TotalTime>
  <Words>256</Words>
  <Application>Microsoft Office PowerPoint</Application>
  <PresentationFormat>Pokaz na ekranie (4:3)</PresentationFormat>
  <Paragraphs>37</Paragraphs>
  <Slides>10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1" baseType="lpstr">
      <vt:lpstr>Wielkomiejski</vt:lpstr>
      <vt:lpstr>Skuteczność procesu rehabilitacyjnego dziecka z niepełnosprawnością  w subiektywnej ocenie rodziców uczestniczących w procesie usprawniania</vt:lpstr>
      <vt:lpstr>Cel badań</vt:lpstr>
      <vt:lpstr>Problem badawczy</vt:lpstr>
      <vt:lpstr>Materiał i metody badań</vt:lpstr>
      <vt:lpstr>Wyniki badań</vt:lpstr>
      <vt:lpstr>Prezentacja programu PowerPoint</vt:lpstr>
      <vt:lpstr>Prezentacja programu PowerPoint</vt:lpstr>
      <vt:lpstr>Wnioski</vt:lpstr>
      <vt:lpstr>Wnioski</vt:lpstr>
      <vt:lpstr>Dziękuję za uwagę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Analiza wybranych aspektów procesu rehabolitacji dziecka z niepełnosprawnością w ocenie rodziców uczestniczących w procesie usprawniania</dc:title>
  <dc:creator>JG</dc:creator>
  <cp:lastModifiedBy>JG</cp:lastModifiedBy>
  <cp:revision>73</cp:revision>
  <dcterms:created xsi:type="dcterms:W3CDTF">2014-02-06T16:56:38Z</dcterms:created>
  <dcterms:modified xsi:type="dcterms:W3CDTF">2014-11-16T15:15:32Z</dcterms:modified>
</cp:coreProperties>
</file>