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62" r:id="rId3"/>
    <p:sldId id="263" r:id="rId4"/>
    <p:sldId id="259" r:id="rId5"/>
    <p:sldId id="264" r:id="rId6"/>
    <p:sldId id="266" r:id="rId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26"/>
  <c:chart>
    <c:plotArea>
      <c:layout/>
      <c:pieChart>
        <c:varyColors val="1"/>
        <c:ser>
          <c:idx val="0"/>
          <c:order val="0"/>
          <c:dLbls>
            <c:showPercent val="1"/>
            <c:showLeaderLines val="1"/>
          </c:dLbls>
          <c:cat>
            <c:strRef>
              <c:f>Arkusz1!$C$9:$D$9</c:f>
              <c:strCache>
                <c:ptCount val="2"/>
                <c:pt idx="0">
                  <c:v>Rodzice DZD</c:v>
                </c:pt>
                <c:pt idx="1">
                  <c:v>Rodzice DFX</c:v>
                </c:pt>
              </c:strCache>
            </c:strRef>
          </c:cat>
          <c:val>
            <c:numRef>
              <c:f>Arkusz1!$C$10:$D$10</c:f>
              <c:numCache>
                <c:formatCode>General</c:formatCode>
                <c:ptCount val="2"/>
                <c:pt idx="0">
                  <c:v>50</c:v>
                </c:pt>
                <c:pt idx="1">
                  <c:v>40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400"/>
          </a:pPr>
          <a:endParaRPr lang="pl-PL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26"/>
  <c:chart>
    <c:plotArea>
      <c:layout/>
      <c:pieChart>
        <c:varyColors val="1"/>
        <c:ser>
          <c:idx val="0"/>
          <c:order val="0"/>
          <c:dLbls>
            <c:showPercent val="1"/>
            <c:showLeaderLines val="1"/>
          </c:dLbls>
          <c:cat>
            <c:strRef>
              <c:f>Arkusz1!$F$9:$G$9</c:f>
              <c:strCache>
                <c:ptCount val="2"/>
                <c:pt idx="0">
                  <c:v>Kobiety</c:v>
                </c:pt>
                <c:pt idx="1">
                  <c:v>Mężczyźni</c:v>
                </c:pt>
              </c:strCache>
            </c:strRef>
          </c:cat>
          <c:val>
            <c:numRef>
              <c:f>Arkusz1!$F$10:$G$10</c:f>
              <c:numCache>
                <c:formatCode>General</c:formatCode>
                <c:ptCount val="2"/>
                <c:pt idx="0">
                  <c:v>53</c:v>
                </c:pt>
                <c:pt idx="1">
                  <c:v>37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400"/>
          </a:pPr>
          <a:endParaRPr lang="pl-PL"/>
        </a:p>
      </c:txPr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Prostokąt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Łącznik prosty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Łącznik prosty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Prostokąt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Łącznik prosty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Łącznik prosty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rostokąt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Łącznik prosty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  <p:sp>
        <p:nvSpPr>
          <p:cNvPr id="23" name="Symbol zastępczy stopki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Łącznik prosty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8C1E83-6CD1-42D7-9BF2-4EFA3D3D6F67}" type="datetimeFigureOut">
              <a:rPr lang="pl-PL" smtClean="0"/>
              <a:t>2014-11-18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35B17E6-BE2F-4738-A112-43F42D6C6784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339752" y="2060848"/>
            <a:ext cx="6172200" cy="1894362"/>
          </a:xfrm>
        </p:spPr>
        <p:txBody>
          <a:bodyPr>
            <a:noAutofit/>
          </a:bodyPr>
          <a:lstStyle/>
          <a:p>
            <a:pPr algn="ctr"/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3200" dirty="0" smtClean="0"/>
              <a:t>Wybrane psychospołeczne uwarunkowania </a:t>
            </a:r>
            <a:r>
              <a:rPr lang="pl-PL" sz="3200" dirty="0" err="1" smtClean="0"/>
              <a:t>proaktywngo</a:t>
            </a:r>
            <a:r>
              <a:rPr lang="pl-PL" sz="3200" dirty="0" smtClean="0"/>
              <a:t> radzenia sobie z sytuacją trudną przez rodziców dzieci z zaburzeniami genetycznymi</a:t>
            </a:r>
            <a:endParaRPr lang="pl-PL" sz="3200" dirty="0"/>
          </a:p>
        </p:txBody>
      </p:sp>
      <p:sp>
        <p:nvSpPr>
          <p:cNvPr id="6" name="Podtytuł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Promotor: dr hab. Wojciech </a:t>
            </a:r>
            <a:r>
              <a:rPr lang="pl-PL" dirty="0" err="1" smtClean="0"/>
              <a:t>Otrębski</a:t>
            </a:r>
            <a:r>
              <a:rPr lang="pl-PL" dirty="0" smtClean="0"/>
              <a:t>, prof. KUL</a:t>
            </a:r>
          </a:p>
          <a:p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3131840" y="3933056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d</a:t>
            </a:r>
            <a:r>
              <a:rPr lang="pl-PL" sz="1600" dirty="0" smtClean="0"/>
              <a:t>r Małgorzata </a:t>
            </a:r>
            <a:r>
              <a:rPr lang="pl-PL" sz="1600" dirty="0" smtClean="0"/>
              <a:t>M. </a:t>
            </a:r>
            <a:r>
              <a:rPr lang="pl-PL" sz="1600" dirty="0" smtClean="0"/>
              <a:t>Kulik, Uniwersyte</a:t>
            </a:r>
            <a:r>
              <a:rPr lang="pl-PL" sz="1600" dirty="0" smtClean="0"/>
              <a:t>t Szczeciński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Problem badawczy, problematyka szczegółowa, cele pracy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556792"/>
            <a:ext cx="8229600" cy="4767808"/>
          </a:xfrm>
        </p:spPr>
        <p:txBody>
          <a:bodyPr/>
          <a:lstStyle/>
          <a:p>
            <a:pPr algn="just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Problem badawczy: </a:t>
            </a:r>
            <a:r>
              <a:rPr lang="pl-PL" dirty="0" smtClean="0"/>
              <a:t>Jaki jest związek wybranych psychospołecznych uwarunkowań z proaktywnym radzeniem sobie z sytuacją trudną u rodziców dzieci z zaburzeniami </a:t>
            </a:r>
            <a:r>
              <a:rPr lang="pl-PL" dirty="0" smtClean="0"/>
              <a:t>genetycznymi takimi jak zespół Downa lub zespół kruchego chromosomu X?</a:t>
            </a:r>
            <a:endParaRPr lang="pl-PL" dirty="0" smtClean="0"/>
          </a:p>
          <a:p>
            <a:pPr lvl="0" algn="just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Cel teoretyczny</a:t>
            </a:r>
            <a:r>
              <a:rPr lang="pl-PL" dirty="0" smtClean="0"/>
              <a:t>: </a:t>
            </a:r>
            <a:r>
              <a:rPr lang="pl-PL" dirty="0" smtClean="0"/>
              <a:t>o</a:t>
            </a:r>
            <a:r>
              <a:rPr lang="pl-PL" dirty="0" smtClean="0"/>
              <a:t>pracowanie </a:t>
            </a:r>
            <a:r>
              <a:rPr lang="pl-PL" dirty="0" smtClean="0"/>
              <a:t>modelu analizy psychospołecznych uwarunkowań radzenia sobie z sytuacją trudną przez rodziców dzieci z zaburzeniami genetycznymi </a:t>
            </a:r>
          </a:p>
          <a:p>
            <a:pPr algn="just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Cel aplikacyjny</a:t>
            </a:r>
            <a:r>
              <a:rPr lang="pl-PL" dirty="0" smtClean="0"/>
              <a:t>: wskazanie tych obszarów, na bazie których można budować system wsparcia dla w/</a:t>
            </a:r>
            <a:r>
              <a:rPr lang="pl-PL" dirty="0" err="1" smtClean="0"/>
              <a:t>w</a:t>
            </a:r>
            <a:r>
              <a:rPr lang="pl-PL" dirty="0" smtClean="0"/>
              <a:t> grup rodziców 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Badana grupa</a:t>
            </a:r>
            <a:endParaRPr lang="pl-PL" sz="36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4038600" cy="5230181"/>
          </a:xfrm>
        </p:spPr>
        <p:txBody>
          <a:bodyPr>
            <a:normAutofit/>
          </a:bodyPr>
          <a:lstStyle/>
          <a:p>
            <a:r>
              <a:rPr lang="pl-PL" sz="1800" dirty="0" smtClean="0"/>
              <a:t>90 rodziców dzieci z zaburzeniami genetycznymi</a:t>
            </a:r>
          </a:p>
          <a:p>
            <a:pPr>
              <a:buNone/>
            </a:pPr>
            <a:endParaRPr lang="pl-PL" sz="1800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2"/>
          </p:nvPr>
        </p:nvSpPr>
        <p:spPr>
          <a:xfrm>
            <a:off x="4648200" y="1124744"/>
            <a:ext cx="4038600" cy="5230181"/>
          </a:xfrm>
        </p:spPr>
        <p:txBody>
          <a:bodyPr>
            <a:normAutofit/>
          </a:bodyPr>
          <a:lstStyle/>
          <a:p>
            <a:r>
              <a:rPr lang="pl-PL" sz="1800" dirty="0" smtClean="0"/>
              <a:t>53 matki i 37 ojców</a:t>
            </a:r>
            <a:endParaRPr lang="pl-PL" sz="1800" dirty="0"/>
          </a:p>
        </p:txBody>
      </p:sp>
      <p:graphicFrame>
        <p:nvGraphicFramePr>
          <p:cNvPr id="8" name="Wykres 7"/>
          <p:cNvGraphicFramePr/>
          <p:nvPr/>
        </p:nvGraphicFramePr>
        <p:xfrm>
          <a:off x="539552" y="1412776"/>
          <a:ext cx="439248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Wykres 8"/>
          <p:cNvGraphicFramePr/>
          <p:nvPr/>
        </p:nvGraphicFramePr>
        <p:xfrm>
          <a:off x="4283968" y="2276872"/>
          <a:ext cx="4716016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pPr algn="ctr"/>
            <a:r>
              <a:rPr lang="pl-PL" dirty="0" smtClean="0"/>
              <a:t>Główne pytania badawcze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/>
          <a:lstStyle/>
          <a:p>
            <a:pPr marL="457200" lvl="0" indent="-457200" algn="just">
              <a:buFont typeface="+mj-lt"/>
              <a:buAutoNum type="arabicPeriod"/>
            </a:pPr>
            <a:r>
              <a:rPr lang="pl-PL" dirty="0" smtClean="0"/>
              <a:t>Jaki jest związek wybranych psychospołecznych uwarunkowań z proaktywnym radzeniem sobie u matek i ojców dzieci z zespołem Downa?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pl-PL" dirty="0" smtClean="0"/>
              <a:t>Jaki jest związek wybranych psychospołecznych uwarunkowań z proaktywnym radzeniem sobie u matek i ojców dzieci z zespołem kruchego chromosomu X?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pl-PL" dirty="0" smtClean="0"/>
              <a:t>Jakie zespoły zmiennych psychospołecznych w największym stopniu wyjaśniają poziom proaktywnego radzenia sobie u matek i ojców dzieci z zespołem Downa oraz u matek i ojców dzieci z zespołem kruchego chromosomu X?</a:t>
            </a:r>
          </a:p>
          <a:p>
            <a:pPr marL="457200" indent="-457200" algn="just">
              <a:buFont typeface="+mj-lt"/>
              <a:buAutoNum type="arabicPeriod"/>
            </a:pPr>
            <a:endParaRPr lang="pl-P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600" dirty="0" smtClean="0"/>
              <a:t>Metody badań i procedura ich przeprowadzenia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fontScale="25000" lnSpcReduction="20000"/>
          </a:bodyPr>
          <a:lstStyle/>
          <a:p>
            <a:pPr lvl="0" algn="just">
              <a:lnSpc>
                <a:spcPct val="120000"/>
              </a:lnSpc>
            </a:pPr>
            <a:r>
              <a:rPr lang="pl-PL" sz="7200" dirty="0" smtClean="0"/>
              <a:t>Kwestionariusz </a:t>
            </a:r>
            <a:r>
              <a:rPr lang="pl-PL" sz="7200" dirty="0" err="1" smtClean="0"/>
              <a:t>PCI</a:t>
            </a:r>
            <a:r>
              <a:rPr lang="pl-PL" sz="7200" dirty="0" smtClean="0"/>
              <a:t> – narzędzie służące do badania proaktywnego radzenia sobie (7 wymiarów)</a:t>
            </a:r>
          </a:p>
          <a:p>
            <a:pPr algn="just">
              <a:lnSpc>
                <a:spcPct val="120000"/>
              </a:lnSpc>
            </a:pPr>
            <a:r>
              <a:rPr lang="pl-PL" sz="7200" dirty="0" smtClean="0"/>
              <a:t>Skala Umacniania Rodziny (FES) – skala służąca do oceny poziomu poczucia umocnienia (4 wymiary)</a:t>
            </a:r>
          </a:p>
          <a:p>
            <a:pPr algn="just">
              <a:lnSpc>
                <a:spcPct val="120000"/>
              </a:lnSpc>
            </a:pPr>
            <a:r>
              <a:rPr lang="pl-PL" sz="7200" dirty="0" smtClean="0"/>
              <a:t>Kwestionariusz Wsparcia Społecznego (</a:t>
            </a:r>
            <a:r>
              <a:rPr lang="pl-PL" sz="7200" dirty="0" err="1" smtClean="0"/>
              <a:t>F-SozU</a:t>
            </a:r>
            <a:r>
              <a:rPr lang="pl-PL" sz="7200" dirty="0" smtClean="0"/>
              <a:t> </a:t>
            </a:r>
            <a:r>
              <a:rPr lang="pl-PL" sz="7200" dirty="0" err="1" smtClean="0"/>
              <a:t>K-22</a:t>
            </a:r>
            <a:r>
              <a:rPr lang="pl-PL" sz="7200" dirty="0" smtClean="0"/>
              <a:t>) – narzędzie służące do badania subiektywnie odczuwanego poziomu wparcia społecznego  (3 wymiary, wynik ogólny)</a:t>
            </a:r>
          </a:p>
          <a:p>
            <a:pPr lvl="0" algn="just">
              <a:lnSpc>
                <a:spcPct val="120000"/>
              </a:lnSpc>
            </a:pPr>
            <a:r>
              <a:rPr lang="pl-PL" sz="7200" dirty="0" smtClean="0"/>
              <a:t>Skala Uogólnionej Własnej Skuteczności (</a:t>
            </a:r>
            <a:r>
              <a:rPr lang="pl-PL" sz="7200" dirty="0" err="1" smtClean="0"/>
              <a:t>GSES</a:t>
            </a:r>
            <a:r>
              <a:rPr lang="pl-PL" sz="7200" dirty="0" smtClean="0"/>
              <a:t>) – kwestionariusz do badania poczucia własnej skuteczności</a:t>
            </a:r>
          </a:p>
          <a:p>
            <a:pPr lvl="0" algn="just">
              <a:lnSpc>
                <a:spcPct val="120000"/>
              </a:lnSpc>
            </a:pPr>
            <a:r>
              <a:rPr lang="pl-PL" sz="7200" dirty="0" smtClean="0"/>
              <a:t>Test Orientacji Życiowej (LOT- R) – narzędzie do badania poziomu dyspozycyjnego optymizmu</a:t>
            </a:r>
          </a:p>
          <a:p>
            <a:pPr lvl="0" algn="just">
              <a:lnSpc>
                <a:spcPct val="120000"/>
              </a:lnSpc>
            </a:pPr>
            <a:r>
              <a:rPr lang="pl-PL" sz="7200" dirty="0" smtClean="0"/>
              <a:t>Kwestionariusz Kompetencji Temporalnych – narzędzie do badania poziomu kompetencji temporalnych jednostki (6 wymiarów)</a:t>
            </a:r>
          </a:p>
          <a:p>
            <a:pPr lvl="0" algn="just">
              <a:lnSpc>
                <a:spcPct val="120000"/>
              </a:lnSpc>
            </a:pPr>
            <a:r>
              <a:rPr lang="pl-PL" sz="7200" dirty="0" smtClean="0"/>
              <a:t>Kwestionariusz Wiedzy o Niepełnosprawności– metoda pozwalająca poznać wiedzę rodziców na temat zaburzenia genetycznego swojego dziecka, stereotypy na temat niepełnosprawności oraz kwestie związane z prawodawstwem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Główne Wnioski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pl-PL" dirty="0" smtClean="0"/>
              <a:t>Matki i ojcowie dzieci </a:t>
            </a:r>
            <a:r>
              <a:rPr lang="pl-PL" dirty="0" smtClean="0"/>
              <a:t>z zespołem Downa </a:t>
            </a:r>
            <a:r>
              <a:rPr lang="pl-PL" dirty="0" smtClean="0"/>
              <a:t>są nastawieni zadaniowo, traktują sytuację trudną jako wyzwanie i możliwość do akumulacji zasobów osobistych i środowiskowych</a:t>
            </a:r>
          </a:p>
          <a:p>
            <a:pPr algn="just">
              <a:lnSpc>
                <a:spcPct val="120000"/>
              </a:lnSpc>
            </a:pPr>
            <a:r>
              <a:rPr lang="pl-PL" dirty="0" smtClean="0"/>
              <a:t>Matki i ojcowie dzieci </a:t>
            </a:r>
            <a:r>
              <a:rPr lang="pl-PL" dirty="0" smtClean="0"/>
              <a:t>z zespołem kruchego chromosomu X </a:t>
            </a:r>
            <a:r>
              <a:rPr lang="pl-PL" dirty="0" smtClean="0"/>
              <a:t>w sytuacji trudnej są bardziej zachowawczy, poszukują wsparcia oraz stosunkowo często unikają konfrontacji z wyzwaniem</a:t>
            </a:r>
          </a:p>
          <a:p>
            <a:pPr algn="just">
              <a:lnSpc>
                <a:spcPct val="120000"/>
              </a:lnSpc>
            </a:pPr>
            <a:r>
              <a:rPr lang="pl-PL" dirty="0" smtClean="0"/>
              <a:t>Najwięcej zasobów w badanej grupie mają matki dzieci z zespołem Downa, zaś najmniej ojcowie dzieci z zespołem kruchego chromosomu X</a:t>
            </a:r>
          </a:p>
          <a:p>
            <a:pPr algn="just">
              <a:lnSpc>
                <a:spcPct val="120000"/>
              </a:lnSpc>
            </a:pPr>
            <a:r>
              <a:rPr lang="pl-PL" dirty="0" smtClean="0"/>
              <a:t>Najsilniejszymi </a:t>
            </a:r>
            <a:r>
              <a:rPr lang="pl-PL" dirty="0" err="1" smtClean="0"/>
              <a:t>predyktorami</a:t>
            </a:r>
            <a:r>
              <a:rPr lang="pl-PL" dirty="0" smtClean="0"/>
              <a:t> proaktywnego radzenia sobie są: wsparcie społeczne, poczucie umocnienia oraz wiedza na temat niepełnosprawności</a:t>
            </a:r>
          </a:p>
          <a:p>
            <a:pPr algn="just">
              <a:lnSpc>
                <a:spcPct val="120000"/>
              </a:lnSpc>
            </a:pPr>
            <a:r>
              <a:rPr lang="pl-PL" dirty="0" smtClean="0"/>
              <a:t>W praktyce rehabilitacyjnej należy kłaść nacisk na dostarczanie rodzicom wiedzy oraz tworzenie sytuacji do dawania i otrzymywania wsparcia społecznego </a:t>
            </a:r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Wykusz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</TotalTime>
  <Words>423</Words>
  <Application>Microsoft Office PowerPoint</Application>
  <PresentationFormat>Pokaz na ekranie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Wykusz</vt:lpstr>
      <vt:lpstr>  Wybrane psychospołeczne uwarunkowania proaktywngo radzenia sobie z sytuacją trudną przez rodziców dzieci z zaburzeniami genetycznymi</vt:lpstr>
      <vt:lpstr>Problem badawczy, problematyka szczegółowa, cele pracy</vt:lpstr>
      <vt:lpstr>Badana grupa</vt:lpstr>
      <vt:lpstr>Główne pytania badawcze</vt:lpstr>
      <vt:lpstr>Metody badań i procedura ich przeprowadzenia</vt:lpstr>
      <vt:lpstr>Główne Wnioski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Wybrane psychospołeczne uwarunkowania proaktywngo radzenia sobie z sytuacją trudną przez rodziców dzieci z zaburzeniami genetycznymi</dc:title>
  <dc:creator>MMK</dc:creator>
  <cp:lastModifiedBy>MMK</cp:lastModifiedBy>
  <cp:revision>1</cp:revision>
  <dcterms:created xsi:type="dcterms:W3CDTF">2014-11-18T19:11:58Z</dcterms:created>
  <dcterms:modified xsi:type="dcterms:W3CDTF">2014-11-18T19:21:25Z</dcterms:modified>
</cp:coreProperties>
</file>