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75" r:id="rId4"/>
    <p:sldId id="278" r:id="rId5"/>
    <p:sldId id="293" r:id="rId6"/>
    <p:sldId id="270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lajd Tytułowy" id="{6A11968A-C60A-4F9D-8CB4-F6DD37E9FCAD}">
          <p14:sldIdLst>
            <p14:sldId id="256"/>
          </p14:sldIdLst>
        </p14:section>
        <p14:section name="Metodologia badania" id="{C8920137-DF4D-4174-B09C-FE51C06F9666}">
          <p14:sldIdLst>
            <p14:sldId id="261"/>
          </p14:sldIdLst>
        </p14:section>
        <p14:section name="Podsumowanie" id="{E4DC327C-9F25-41CF-B16C-41D1992B4483}">
          <p14:sldIdLst>
            <p14:sldId id="275"/>
            <p14:sldId id="278"/>
          </p14:sldIdLst>
        </p14:section>
        <p14:section name="Nowe perspektywy badawcze" id="{76034CDC-6764-4CDA-8A1F-A341D8625BC7}">
          <p14:sldIdLst>
            <p14:sldId id="293"/>
          </p14:sldIdLst>
        </p14:section>
        <p14:section name="Slajd Końcowy" id="{51234359-9BF5-4DAE-90D8-51C93FFCF906}">
          <p14:sldIdLst>
            <p14:sldId id="2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1E2D"/>
    <a:srgbClr val="9B1E2D"/>
    <a:srgbClr val="A21E2D"/>
    <a:srgbClr val="A61E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Styl jasny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Styl z motywem 1 — Ak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Styl pośredni 4 — Ak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11" autoAdjust="0"/>
    <p:restoredTop sz="86224" autoAdjust="0"/>
  </p:normalViewPr>
  <p:slideViewPr>
    <p:cSldViewPr snapToGrid="0">
      <p:cViewPr varScale="1">
        <p:scale>
          <a:sx n="75" d="100"/>
          <a:sy n="75" d="100"/>
        </p:scale>
        <p:origin x="66" y="4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1ABE1-8FE1-4706-A8CE-E7EC76E4351E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0C6A13-AEBA-4230-948B-FED2B1A5691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2876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0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C6A13-AEBA-4230-948B-FED2B1A56914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57758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C6A13-AEBA-4230-948B-FED2B1A56914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8777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C6A13-AEBA-4230-948B-FED2B1A56914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9408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C6A13-AEBA-4230-948B-FED2B1A56914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9408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9093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9973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560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2382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6657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8724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6979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3953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9699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2414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72895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5A3F4-E02B-4194-858A-81ECFCCAE7EB}" type="datetimeFigureOut">
              <a:rPr lang="pl-PL" smtClean="0"/>
              <a:t>2014-11-13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A0E4A-7986-4EB0-A8D7-03E1860CC6F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20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16829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85427" y="1092819"/>
            <a:ext cx="7690982" cy="2737625"/>
          </a:xfrm>
        </p:spPr>
        <p:txBody>
          <a:bodyPr>
            <a:noAutofit/>
          </a:bodyPr>
          <a:lstStyle/>
          <a:p>
            <a:r>
              <a:rPr lang="pl-PL" sz="24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Wspieranie aktywności zawodowej osób prawnie niepełnosprawnych przez podmioty gospodarki narodowej sektora finansów publicznych na terenie </a:t>
            </a:r>
            <a:br>
              <a:rPr lang="pl-PL" sz="24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pl-PL" sz="24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m.st. Warszawy</a:t>
            </a:r>
            <a:br>
              <a:rPr lang="pl-PL" sz="24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endParaRPr lang="pl-PL" sz="24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4787792" y="3883167"/>
            <a:ext cx="6597041" cy="1670141"/>
          </a:xfrm>
        </p:spPr>
        <p:txBody>
          <a:bodyPr>
            <a:normAutofit lnSpcReduction="10000"/>
          </a:bodyPr>
          <a:lstStyle/>
          <a:p>
            <a:r>
              <a:rPr lang="pl-PL" dirty="0">
                <a:solidFill>
                  <a:srgbClr val="9B1E2D"/>
                </a:solidFill>
              </a:rPr>
              <a:t>m</a:t>
            </a:r>
            <a:r>
              <a:rPr lang="pl-PL" dirty="0" smtClean="0">
                <a:solidFill>
                  <a:srgbClr val="9B1E2D"/>
                </a:solidFill>
              </a:rPr>
              <a:t>gr Bartosz H. Olszewski</a:t>
            </a:r>
          </a:p>
          <a:p>
            <a:r>
              <a:rPr lang="pl-PL" dirty="0" smtClean="0">
                <a:solidFill>
                  <a:srgbClr val="9B1E2D"/>
                </a:solidFill>
              </a:rPr>
              <a:t>Instytut Socjologii UKSW</a:t>
            </a:r>
          </a:p>
          <a:p>
            <a:endParaRPr lang="pl-PL" dirty="0" smtClean="0">
              <a:solidFill>
                <a:srgbClr val="9B1E2D"/>
              </a:solidFill>
            </a:endParaRPr>
          </a:p>
          <a:p>
            <a:r>
              <a:rPr lang="pl-PL" dirty="0" smtClean="0">
                <a:solidFill>
                  <a:srgbClr val="9B1E2D"/>
                </a:solidFill>
              </a:rPr>
              <a:t>Promotor: prof. dr hab. Andrzej Ochocki</a:t>
            </a:r>
            <a:endParaRPr lang="pl-PL" dirty="0">
              <a:solidFill>
                <a:srgbClr val="9B1E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83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71" r="161"/>
          <a:stretch/>
        </p:blipFill>
        <p:spPr>
          <a:xfrm flipH="1">
            <a:off x="8672186" y="0"/>
            <a:ext cx="3519814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321" y="313922"/>
            <a:ext cx="7992649" cy="862426"/>
          </a:xfrm>
        </p:spPr>
        <p:txBody>
          <a:bodyPr/>
          <a:lstStyle/>
          <a:p>
            <a:r>
              <a:rPr lang="pl-PL" dirty="0" smtClean="0">
                <a:solidFill>
                  <a:srgbClr val="A41E2D"/>
                </a:solidFill>
              </a:rPr>
              <a:t>metodologia badania</a:t>
            </a:r>
            <a:endParaRPr lang="pl-PL" dirty="0">
              <a:solidFill>
                <a:srgbClr val="A41E2D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4321" y="1365010"/>
            <a:ext cx="9458194" cy="51919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0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Cele badania: 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pl-PL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określenie stopnia zaangażowania podmiotów gospodarki narodowej sektora finansów publicznych w aktywizację zawodową osób niepełnosprawnych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określenie </a:t>
            </a:r>
            <a:r>
              <a:rPr lang="pl-PL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na ile wprowadzone zmiany legislacyjne w listopadzie 2011 </a:t>
            </a: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roku w ustawie o służbie cywilnej </a:t>
            </a:r>
            <a:r>
              <a:rPr lang="pl-PL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są skuteczne przy promocji zatrudnienia osób niepełnosprawnych. </a:t>
            </a:r>
            <a:endParaRPr lang="pl-PL" sz="20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800100" lvl="1" indent="-342900" algn="just">
              <a:buFont typeface="+mj-lt"/>
              <a:buAutoNum type="arabicPeriod"/>
            </a:pP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próba </a:t>
            </a:r>
            <a:r>
              <a:rPr lang="pl-PL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zidentyfikowania czynników zachęcających podmioty gospodarki narodowej sektora finansów publicznych do zatrudnienia osób </a:t>
            </a: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niepełnosprawnych oraz określenie </a:t>
            </a:r>
            <a:r>
              <a:rPr lang="pl-PL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barier w opinii pracodawców przy zatrudnianiu tychże </a:t>
            </a: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osób; 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analiza </a:t>
            </a:r>
            <a:r>
              <a:rPr lang="pl-PL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oczekiwań pracodawców wobec kompetencji osób niepełnosprawnych, a także ocena </a:t>
            </a: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kompetencji </a:t>
            </a:r>
            <a:r>
              <a:rPr lang="pl-PL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zatrudnionych osób niepełnosprawnych</a:t>
            </a: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  <a:p>
            <a:pPr marL="0" indent="0" algn="just">
              <a:buNone/>
            </a:pPr>
            <a:r>
              <a:rPr lang="pl-PL" sz="20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Techniki zastosowane w badaniu: </a:t>
            </a:r>
            <a:endParaRPr lang="pl-PL" sz="20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800100" lvl="1" indent="-342900" algn="just">
              <a:buFont typeface="+mj-lt"/>
              <a:buAutoNum type="arabicPeriod"/>
            </a:pP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analiza danych zastanych;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pl-PL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ankieta internetowa skierowana do pracowników kadr.</a:t>
            </a:r>
          </a:p>
        </p:txBody>
      </p:sp>
    </p:spTree>
    <p:extLst>
      <p:ext uri="{BB962C8B-B14F-4D97-AF65-F5344CB8AC3E}">
        <p14:creationId xmlns:p14="http://schemas.microsoft.com/office/powerpoint/2010/main" val="14355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71" r="161"/>
          <a:stretch/>
        </p:blipFill>
        <p:spPr>
          <a:xfrm flipH="1">
            <a:off x="9244208" y="0"/>
            <a:ext cx="2947792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321" y="135792"/>
            <a:ext cx="8894523" cy="862426"/>
          </a:xfrm>
        </p:spPr>
        <p:txBody>
          <a:bodyPr>
            <a:noAutofit/>
          </a:bodyPr>
          <a:lstStyle/>
          <a:p>
            <a:r>
              <a:rPr lang="pl-PL" sz="3200" dirty="0" smtClean="0">
                <a:solidFill>
                  <a:srgbClr val="A41E2D"/>
                </a:solidFill>
              </a:rPr>
              <a:t>podsumowanie – analiza danych zastanych</a:t>
            </a:r>
            <a:endParaRPr lang="pl-PL" sz="3200" dirty="0">
              <a:solidFill>
                <a:srgbClr val="A41E2D"/>
              </a:solidFill>
            </a:endParaRP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4321" y="998218"/>
            <a:ext cx="9408090" cy="5681652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l-PL" sz="1700" dirty="0" smtClean="0"/>
              <a:t>wzrost </a:t>
            </a:r>
            <a:r>
              <a:rPr lang="pl-PL" sz="1700" dirty="0"/>
              <a:t>liczby osób niepełnosprawnych z wykształceniem wyższym </a:t>
            </a:r>
            <a:r>
              <a:rPr lang="pl-PL" sz="1700" dirty="0" smtClean="0"/>
              <a:t>(</a:t>
            </a:r>
            <a:r>
              <a:rPr lang="pl-PL" sz="1700" dirty="0"/>
              <a:t>z około 208 tys. w 2002 roku do około 238 tys. w 2011 roku), a także znaczący spadek liczby osób niepełnosprawnych bez wykształcenia (z około 307 tys. w 2002 roku do blisko 114 tys. w 2011 roku</a:t>
            </a:r>
            <a:r>
              <a:rPr lang="pl-PL" sz="1700" dirty="0" smtClean="0"/>
              <a:t>);</a:t>
            </a:r>
          </a:p>
          <a:p>
            <a:pPr algn="just">
              <a:lnSpc>
                <a:spcPct val="100000"/>
              </a:lnSpc>
            </a:pPr>
            <a:r>
              <a:rPr lang="pl-PL" sz="1700" dirty="0" smtClean="0"/>
              <a:t>największy </a:t>
            </a:r>
            <a:r>
              <a:rPr lang="pl-PL" sz="1700" dirty="0"/>
              <a:t>współczynnik aktywności zawodowej wśród osób niepełnosprawnych miały osoby </a:t>
            </a:r>
            <a:r>
              <a:rPr lang="pl-PL" sz="1700" dirty="0" smtClean="0"/>
              <a:t/>
            </a:r>
            <a:br>
              <a:rPr lang="pl-PL" sz="1700" dirty="0" smtClean="0"/>
            </a:br>
            <a:r>
              <a:rPr lang="pl-PL" sz="1700" dirty="0" smtClean="0"/>
              <a:t>z </a:t>
            </a:r>
            <a:r>
              <a:rPr lang="pl-PL" sz="1700" dirty="0"/>
              <a:t>wykształceniem wyższym (od 28,8% w pierwszym i drugim kwartale do 30,9% w czwartym kwartale 2013 roku</a:t>
            </a:r>
            <a:r>
              <a:rPr lang="pl-PL" sz="1700" dirty="0" smtClean="0"/>
              <a:t>);</a:t>
            </a:r>
          </a:p>
          <a:p>
            <a:pPr algn="just">
              <a:lnSpc>
                <a:spcPct val="100000"/>
              </a:lnSpc>
            </a:pPr>
            <a:r>
              <a:rPr lang="pl-PL" sz="1700" dirty="0" smtClean="0"/>
              <a:t>od </a:t>
            </a:r>
            <a:r>
              <a:rPr lang="pl-PL" sz="1700" dirty="0"/>
              <a:t>2007 do 2012 roku </a:t>
            </a:r>
            <a:r>
              <a:rPr lang="pl-PL" sz="1700" dirty="0" smtClean="0"/>
              <a:t>wzrasta </a:t>
            </a:r>
            <a:r>
              <a:rPr lang="pl-PL" sz="1700" dirty="0"/>
              <a:t>liczba niepełnosprawnych </a:t>
            </a:r>
            <a:r>
              <a:rPr lang="pl-PL" sz="1700" dirty="0" smtClean="0"/>
              <a:t>studentów </a:t>
            </a:r>
            <a:r>
              <a:rPr lang="pl-PL" sz="1700" dirty="0"/>
              <a:t>z każdego rodzaju dysfunkcjami. Od 2011 roku uczelnie wyższe zostały zobowiązane do stwarzania osobom niepełnosprawnym odpowiednich warunków by zapewnić im pełne uczestnictwo w procesie kształcenia oraz prowadzonych badaniach </a:t>
            </a:r>
            <a:r>
              <a:rPr lang="pl-PL" sz="1700" dirty="0" smtClean="0"/>
              <a:t>naukowych;</a:t>
            </a:r>
          </a:p>
          <a:p>
            <a:pPr algn="just">
              <a:lnSpc>
                <a:spcPct val="100000"/>
              </a:lnSpc>
            </a:pPr>
            <a:r>
              <a:rPr lang="pl-PL" sz="1700" dirty="0" smtClean="0"/>
              <a:t>Badania </a:t>
            </a:r>
            <a:r>
              <a:rPr lang="pl-PL" sz="1700" dirty="0"/>
              <a:t>Aktywności </a:t>
            </a:r>
            <a:r>
              <a:rPr lang="pl-PL" sz="1700" dirty="0" smtClean="0"/>
              <a:t>Ekonomicznej </a:t>
            </a:r>
            <a:r>
              <a:rPr lang="pl-PL" sz="1700" dirty="0"/>
              <a:t>Ludności </a:t>
            </a:r>
            <a:r>
              <a:rPr lang="pl-PL" sz="1700" dirty="0" smtClean="0"/>
              <a:t>w latach 2003-2013 wskazują</a:t>
            </a:r>
            <a:r>
              <a:rPr lang="pl-PL" sz="1700" dirty="0"/>
              <a:t>, iż </a:t>
            </a:r>
            <a:r>
              <a:rPr lang="pl-PL" sz="1700" dirty="0" smtClean="0"/>
              <a:t>maleje liczba osób, u których przyczyną </a:t>
            </a:r>
            <a:r>
              <a:rPr lang="pl-PL" sz="1700" dirty="0"/>
              <a:t>bierności, </a:t>
            </a:r>
            <a:r>
              <a:rPr lang="pl-PL" sz="1700" dirty="0" smtClean="0"/>
              <a:t>a </a:t>
            </a:r>
            <a:r>
              <a:rPr lang="pl-PL" sz="1700" dirty="0"/>
              <a:t>także nieposzukiwania pracy jest zły stan zdrowia lub niepełnosprawność w stopniu uniemożliwiającym wykonywanie czynności wchodzących w zakres wykonywanej </a:t>
            </a:r>
            <a:r>
              <a:rPr lang="pl-PL" sz="1700" dirty="0" smtClean="0"/>
              <a:t>pracy (w IV kwartale 2003 – 3,032 mln osób, w IV kwartale 2013 – 1,889 mln osób);</a:t>
            </a:r>
          </a:p>
          <a:p>
            <a:pPr algn="just">
              <a:lnSpc>
                <a:spcPct val="100000"/>
              </a:lnSpc>
            </a:pPr>
            <a:r>
              <a:rPr lang="pl-PL" sz="1700" dirty="0" smtClean="0"/>
              <a:t>odsetek </a:t>
            </a:r>
            <a:r>
              <a:rPr lang="pl-PL" sz="1700" dirty="0"/>
              <a:t>ogłoszeń o pracę z sektora </a:t>
            </a:r>
            <a:r>
              <a:rPr lang="pl-PL" sz="1700" dirty="0" smtClean="0"/>
              <a:t>publicznego w Warszawie </a:t>
            </a:r>
            <a:r>
              <a:rPr lang="pl-PL" sz="1700" dirty="0"/>
              <a:t>wśród ogółu </a:t>
            </a:r>
            <a:r>
              <a:rPr lang="pl-PL" sz="1700" dirty="0" smtClean="0"/>
              <a:t>ogłoszeń skierowanych do osób niepełnosprawnych maleje (w 2005 roku – 4,32%, w 2013 roku – 3,63%) – w 2006 i 2007 roku wynosił on ponad 7%;</a:t>
            </a:r>
          </a:p>
          <a:p>
            <a:pPr algn="just">
              <a:lnSpc>
                <a:spcPct val="100000"/>
              </a:lnSpc>
            </a:pPr>
            <a:r>
              <a:rPr lang="pl-PL" sz="1700" dirty="0" smtClean="0"/>
              <a:t>wzrost liczby osób niepełnosprawnych zaktywizowanych przez UP w Warszawie (w 2005 roku – średnio 46 osób miesięcznie, w 2013 – 77). </a:t>
            </a:r>
          </a:p>
          <a:p>
            <a:pPr algn="just">
              <a:lnSpc>
                <a:spcPct val="100000"/>
              </a:lnSpc>
            </a:pPr>
            <a:endParaRPr lang="pl-PL" sz="1800" dirty="0" smtClean="0"/>
          </a:p>
        </p:txBody>
      </p:sp>
    </p:spTree>
    <p:extLst>
      <p:ext uri="{BB962C8B-B14F-4D97-AF65-F5344CB8AC3E}">
        <p14:creationId xmlns:p14="http://schemas.microsoft.com/office/powerpoint/2010/main" val="179027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71" r="161"/>
          <a:stretch/>
        </p:blipFill>
        <p:spPr>
          <a:xfrm flipH="1">
            <a:off x="9244208" y="0"/>
            <a:ext cx="2947792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321" y="156961"/>
            <a:ext cx="8894523" cy="862426"/>
          </a:xfrm>
        </p:spPr>
        <p:txBody>
          <a:bodyPr>
            <a:noAutofit/>
          </a:bodyPr>
          <a:lstStyle/>
          <a:p>
            <a:r>
              <a:rPr lang="pl-PL" sz="3200" dirty="0" smtClean="0">
                <a:solidFill>
                  <a:srgbClr val="A41E2D"/>
                </a:solidFill>
              </a:rPr>
              <a:t>podsumowanie i rekomendacje – badanie własne</a:t>
            </a:r>
            <a:endParaRPr lang="pl-PL" sz="3200" dirty="0">
              <a:solidFill>
                <a:srgbClr val="A41E2D"/>
              </a:solidFill>
            </a:endParaRP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4321" y="1019387"/>
            <a:ext cx="9408090" cy="5642670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l-PL" sz="1800" dirty="0"/>
              <a:t>konieczność objęcia całego sektora finansów publicznych regulacjami prawnymi tożsamymi jak dla korpusu służby cywilnej;</a:t>
            </a:r>
          </a:p>
          <a:p>
            <a:pPr algn="just">
              <a:lnSpc>
                <a:spcPct val="100000"/>
              </a:lnSpc>
            </a:pPr>
            <a:r>
              <a:rPr lang="pl-PL" sz="1800" dirty="0"/>
              <a:t>wprowadzenie obowiązku publikowania ogłoszeń o wolnych stanowiskach pracy w Biuletynie Informacji Publicznej przez wszystkie jednostki należące do sektora finansów </a:t>
            </a:r>
            <a:r>
              <a:rPr lang="pl-PL" sz="1800" dirty="0" smtClean="0"/>
              <a:t>publicznych;</a:t>
            </a:r>
          </a:p>
          <a:p>
            <a:pPr algn="just">
              <a:lnSpc>
                <a:spcPct val="100000"/>
              </a:lnSpc>
            </a:pPr>
            <a:r>
              <a:rPr lang="pl-PL" sz="1800" b="1" dirty="0" smtClean="0">
                <a:solidFill>
                  <a:srgbClr val="A41E2D"/>
                </a:solidFill>
              </a:rPr>
              <a:t>dobra </a:t>
            </a:r>
            <a:r>
              <a:rPr lang="pl-PL" sz="1800" b="1" dirty="0">
                <a:solidFill>
                  <a:srgbClr val="A41E2D"/>
                </a:solidFill>
              </a:rPr>
              <a:t>praktyka: </a:t>
            </a:r>
            <a:r>
              <a:rPr lang="pl-PL" sz="1800" dirty="0"/>
              <a:t>publikacja ogłoszeń na portalach branżowych lub poświęconych poszukiwaniu pracy – problem z finansowaniem</a:t>
            </a:r>
            <a:r>
              <a:rPr lang="pl-PL" sz="1800" dirty="0" smtClean="0"/>
              <a:t>;</a:t>
            </a:r>
          </a:p>
          <a:p>
            <a:pPr algn="just">
              <a:lnSpc>
                <a:spcPct val="100000"/>
              </a:lnSpc>
            </a:pPr>
            <a:r>
              <a:rPr lang="pl-PL" sz="1800" dirty="0" smtClean="0"/>
              <a:t>dla sektora publicznego najlepszymi czynnikami zachęcającymi do zatrudnienia osób niepełnosprawnych byłyby: lepsza dostępność dofinansowania kosztów przystosowania miejsca pracy, dofinansowanie do szkoleń niepełnosprawnych pracowników, refundacja części składek na ZUS, likwidacja barier architektonicznych nie tylko w miejscu pracy, ale także </a:t>
            </a:r>
            <a:r>
              <a:rPr lang="pl-PL" sz="1800" b="1" dirty="0" smtClean="0"/>
              <a:t>przestrzeni publicznej</a:t>
            </a:r>
            <a:r>
              <a:rPr lang="pl-PL" sz="1800" dirty="0" smtClean="0"/>
              <a:t>;</a:t>
            </a:r>
          </a:p>
          <a:p>
            <a:pPr algn="just">
              <a:lnSpc>
                <a:spcPct val="100000"/>
              </a:lnSpc>
            </a:pPr>
            <a:r>
              <a:rPr lang="pl-PL" sz="1800" dirty="0" smtClean="0"/>
              <a:t>organy władzy publicznej jako największą przeszkodę w zatrudnianiu osób niepełnosprawnych wskazały bariery architektoniczne, wysokie wymogi stawiane kandydatom oraz brak umiejętności wymaganych na stanowisku pracy;</a:t>
            </a:r>
          </a:p>
          <a:p>
            <a:pPr algn="just">
              <a:lnSpc>
                <a:spcPct val="100000"/>
              </a:lnSpc>
            </a:pPr>
            <a:r>
              <a:rPr lang="pl-PL" sz="1800" dirty="0"/>
              <a:t>umiejętności takie jak otwartość na uczenie się i stały rozwój, rzetelność i terminowość wykonywania zadań, umiejętność pracy i efektywnego zarządzania czasem, podejmowania decyzji, kreatywność, formułowania i rozwiązywania problemów oraz determinacja w dążeniu do celów i odpowiedzialność za podejmowane decyzje wypadają </a:t>
            </a:r>
            <a:r>
              <a:rPr lang="pl-PL" sz="1800" b="1" dirty="0"/>
              <a:t>poniżej oczekiwań </a:t>
            </a:r>
            <a:r>
              <a:rPr lang="pl-PL" sz="1800" dirty="0"/>
              <a:t>pracodawców.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pl-PL" sz="18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66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71" r="161"/>
          <a:stretch/>
        </p:blipFill>
        <p:spPr>
          <a:xfrm flipH="1">
            <a:off x="9244208" y="0"/>
            <a:ext cx="2947792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321" y="313922"/>
            <a:ext cx="8894523" cy="862426"/>
          </a:xfrm>
        </p:spPr>
        <p:txBody>
          <a:bodyPr>
            <a:noAutofit/>
          </a:bodyPr>
          <a:lstStyle/>
          <a:p>
            <a:r>
              <a:rPr lang="pl-PL" sz="3200" dirty="0" smtClean="0">
                <a:solidFill>
                  <a:srgbClr val="A41E2D"/>
                </a:solidFill>
              </a:rPr>
              <a:t>nowe perspektywy badawcze</a:t>
            </a:r>
            <a:endParaRPr lang="pl-PL" sz="3200" dirty="0">
              <a:solidFill>
                <a:srgbClr val="A41E2D"/>
              </a:solidFill>
            </a:endParaRP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74321" y="1531948"/>
            <a:ext cx="9408090" cy="2786052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l-PL" sz="1800" dirty="0"/>
              <a:t>prowadzenie szczegółowych statystyk dotyczących liczby publikowanych ogłoszeń o wolnych stanowiskach pracy wraz z opisem warunków pracy oraz liczby zgłoszeń ze strony osób niepełnosprawnych uwzględniając grupę schorzenia oraz spełnianie bądź też nie warunków formalnych </a:t>
            </a:r>
            <a:r>
              <a:rPr lang="pl-PL" sz="1800" dirty="0" smtClean="0"/>
              <a:t>rekrutacji </a:t>
            </a:r>
            <a:r>
              <a:rPr lang="pl-PL" sz="1800" b="1" dirty="0" smtClean="0">
                <a:solidFill>
                  <a:srgbClr val="A41E2D"/>
                </a:solidFill>
              </a:rPr>
              <a:t>wraz z powodami</a:t>
            </a:r>
            <a:r>
              <a:rPr lang="pl-PL" sz="1800" dirty="0" smtClean="0"/>
              <a:t>;</a:t>
            </a:r>
          </a:p>
          <a:p>
            <a:pPr algn="just">
              <a:lnSpc>
                <a:spcPct val="100000"/>
              </a:lnSpc>
            </a:pPr>
            <a:r>
              <a:rPr lang="pl-PL" sz="1800" dirty="0" smtClean="0"/>
              <a:t>ocena możliwości wdrożenia elastycznych form pracy w sektorze finansów publicznych oraz służbie cywilnej;</a:t>
            </a:r>
          </a:p>
          <a:p>
            <a:pPr algn="just">
              <a:lnSpc>
                <a:spcPct val="100000"/>
              </a:lnSpc>
            </a:pPr>
            <a:r>
              <a:rPr lang="pl-PL" sz="1800" dirty="0" smtClean="0"/>
              <a:t>wdrożenie narzędzia pomiaru dla efektywności pracy osób niepełnosprawnych (monitorowanie absencji chorobowej);</a:t>
            </a:r>
          </a:p>
          <a:p>
            <a:pPr algn="just">
              <a:lnSpc>
                <a:spcPct val="100000"/>
              </a:lnSpc>
            </a:pPr>
            <a:endParaRPr lang="pl-PL" sz="1800" dirty="0"/>
          </a:p>
          <a:p>
            <a:pPr marL="0" indent="0" algn="just">
              <a:lnSpc>
                <a:spcPct val="100000"/>
              </a:lnSpc>
              <a:buNone/>
            </a:pPr>
            <a:endParaRPr lang="pl-PL" sz="18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65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16829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501018" y="2032549"/>
            <a:ext cx="7690982" cy="687726"/>
          </a:xfrm>
        </p:spPr>
        <p:txBody>
          <a:bodyPr>
            <a:noAutofit/>
          </a:bodyPr>
          <a:lstStyle/>
          <a:p>
            <a:r>
              <a:rPr lang="pl-PL" sz="36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Dziękuję za uwagę!</a:t>
            </a:r>
            <a:endParaRPr lang="pl-PL" sz="36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5024378" y="4140118"/>
            <a:ext cx="6597041" cy="892305"/>
          </a:xfrm>
        </p:spPr>
        <p:txBody>
          <a:bodyPr/>
          <a:lstStyle/>
          <a:p>
            <a:r>
              <a:rPr lang="pl-PL" dirty="0" smtClean="0">
                <a:solidFill>
                  <a:srgbClr val="9B1E2D"/>
                </a:solidFill>
              </a:rPr>
              <a:t>Instytut Socjologii UKSW</a:t>
            </a:r>
            <a:endParaRPr lang="pl-PL" dirty="0">
              <a:solidFill>
                <a:srgbClr val="9B1E2D"/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4501018" y="3462271"/>
            <a:ext cx="7690982" cy="6877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bh.olszewski@onet.com.pl</a:t>
            </a:r>
            <a:endParaRPr lang="pl-PL" sz="3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53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1627</TotalTime>
  <Words>320</Words>
  <Application>Microsoft Office PowerPoint</Application>
  <PresentationFormat>Panoramiczny</PresentationFormat>
  <Paragraphs>39</Paragraphs>
  <Slides>6</Slides>
  <Notes>4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Segoe UI Light</vt:lpstr>
      <vt:lpstr>Motyw pakietu Office</vt:lpstr>
      <vt:lpstr>Wspieranie aktywności zawodowej osób prawnie niepełnosprawnych przez podmioty gospodarki narodowej sektora finansów publicznych na terenie  m.st. Warszawy </vt:lpstr>
      <vt:lpstr>metodologia badania</vt:lpstr>
      <vt:lpstr>podsumowanie – analiza danych zastanych</vt:lpstr>
      <vt:lpstr>podsumowanie i rekomendacje – badanie własne</vt:lpstr>
      <vt:lpstr>nowe perspektywy badawcze</vt:lpstr>
      <vt:lpstr>Dziękuję za uwagę!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Wspieranie aktywności zawodowej osób prawnie niepełnosprawnych przez podmioty gospodarki narodowej  sektora finansów publicznych na terenie m.st. Warszawy</dc:title>
  <dc:creator>Olszewski Bartosz</dc:creator>
  <cp:lastModifiedBy>Bartosz Olszewski</cp:lastModifiedBy>
  <cp:revision>60</cp:revision>
  <dcterms:created xsi:type="dcterms:W3CDTF">2014-03-19T15:20:11Z</dcterms:created>
  <dcterms:modified xsi:type="dcterms:W3CDTF">2014-11-13T12:19:36Z</dcterms:modified>
</cp:coreProperties>
</file>