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3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43049-4AD5-471F-AA6B-451122F1AA82}" type="datetimeFigureOut">
              <a:rPr lang="pl-PL" smtClean="0"/>
              <a:t>2014-11-11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BDA5D-6450-498B-9B72-0BD200100A1A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3.jpeg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2.jpe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3"/>
          <p:cNvSpPr txBox="1">
            <a:spLocks noChangeArrowheads="1"/>
          </p:cNvSpPr>
          <p:nvPr/>
        </p:nvSpPr>
        <p:spPr bwMode="auto">
          <a:xfrm>
            <a:off x="467544" y="2072456"/>
            <a:ext cx="8280400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pl-PL" sz="2400" b="1" cap="all" dirty="0"/>
              <a:t>DOSTĘPNOŚĆ PRZESTRZENI PUBLICZNYCH </a:t>
            </a:r>
          </a:p>
          <a:p>
            <a:pPr algn="ctr">
              <a:lnSpc>
                <a:spcPct val="150000"/>
              </a:lnSpc>
              <a:defRPr/>
            </a:pPr>
            <a:r>
              <a:rPr lang="pl-PL" sz="2400" b="1" cap="all" dirty="0"/>
              <a:t>DLA OSÓB NIEPEŁNOSPRAWNYCH </a:t>
            </a:r>
          </a:p>
          <a:p>
            <a:pPr algn="ctr">
              <a:lnSpc>
                <a:spcPct val="150000"/>
              </a:lnSpc>
              <a:defRPr/>
            </a:pPr>
            <a:r>
              <a:rPr lang="pl-PL" sz="2400" b="1" cap="all" dirty="0"/>
              <a:t>NA PRZYKŁADZIE WROCŁAWIA</a:t>
            </a:r>
            <a:endParaRPr lang="pl-PL" sz="2400" dirty="0"/>
          </a:p>
          <a:p>
            <a:pPr algn="ctr">
              <a:defRPr/>
            </a:pPr>
            <a:r>
              <a:rPr lang="pl-PL" sz="2000" b="1" dirty="0"/>
              <a:t> </a:t>
            </a:r>
            <a:endParaRPr lang="pl-PL" sz="2000" dirty="0"/>
          </a:p>
          <a:p>
            <a:pPr algn="ctr">
              <a:lnSpc>
                <a:spcPct val="150000"/>
              </a:lnSpc>
              <a:defRPr/>
            </a:pPr>
            <a:r>
              <a:rPr lang="pl-PL" dirty="0"/>
              <a:t>Autor – </a:t>
            </a:r>
            <a:r>
              <a:rPr lang="pl-PL" dirty="0" smtClean="0"/>
              <a:t>mgr inż. arch. Natalia </a:t>
            </a:r>
            <a:r>
              <a:rPr lang="pl-PL" dirty="0" err="1"/>
              <a:t>Ratajczak-Szponik</a:t>
            </a:r>
            <a:endParaRPr lang="pl-PL" dirty="0"/>
          </a:p>
          <a:p>
            <a:pPr algn="ctr">
              <a:lnSpc>
                <a:spcPct val="150000"/>
              </a:lnSpc>
              <a:defRPr/>
            </a:pPr>
            <a:r>
              <a:rPr lang="pl-PL" dirty="0"/>
              <a:t>Promotor – Prof. dr hab. inż. arch. Tomasz </a:t>
            </a:r>
            <a:r>
              <a:rPr lang="pl-PL" dirty="0" err="1"/>
              <a:t>Ossowicz</a:t>
            </a:r>
            <a:endParaRPr lang="pl-PL" dirty="0"/>
          </a:p>
          <a:p>
            <a:pPr algn="ctr">
              <a:defRPr/>
            </a:pPr>
            <a:endParaRPr lang="pl-PL" sz="2000" dirty="0"/>
          </a:p>
          <a:p>
            <a:pPr algn="ctr">
              <a:lnSpc>
                <a:spcPct val="150000"/>
              </a:lnSpc>
              <a:defRPr/>
            </a:pPr>
            <a:r>
              <a:rPr lang="pl-PL" b="1" dirty="0"/>
              <a:t>Politechnika Wrocławska Wydział Architektury</a:t>
            </a:r>
          </a:p>
          <a:p>
            <a:pPr algn="ctr">
              <a:lnSpc>
                <a:spcPct val="150000"/>
              </a:lnSpc>
              <a:defRPr/>
            </a:pPr>
            <a:r>
              <a:rPr lang="pl-PL" b="1" dirty="0"/>
              <a:t>Kierunek Gospodarka Przestrzenna</a:t>
            </a:r>
          </a:p>
          <a:p>
            <a:pPr algn="ctr">
              <a:defRPr/>
            </a:pPr>
            <a:endParaRPr lang="pl-PL" dirty="0"/>
          </a:p>
        </p:txBody>
      </p:sp>
      <p:sp>
        <p:nvSpPr>
          <p:cNvPr id="11" name="Prostokąt 10"/>
          <p:cNvSpPr/>
          <p:nvPr/>
        </p:nvSpPr>
        <p:spPr>
          <a:xfrm>
            <a:off x="0" y="0"/>
            <a:ext cx="9144000" cy="1628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2" name="Picture 3" descr="przystanek copy"/>
          <p:cNvPicPr>
            <a:picLocks noChangeAspect="1" noChangeArrowheads="1"/>
          </p:cNvPicPr>
          <p:nvPr/>
        </p:nvPicPr>
        <p:blipFill>
          <a:blip r:embed="rId2" cstate="print"/>
          <a:srcRect t="3999" b="11200"/>
          <a:stretch>
            <a:fillRect/>
          </a:stretch>
        </p:blipFill>
        <p:spPr bwMode="auto">
          <a:xfrm>
            <a:off x="432048" y="5785"/>
            <a:ext cx="2267744" cy="162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DO PRAKU copy"/>
          <p:cNvPicPr>
            <a:picLocks noChangeAspect="1" noChangeArrowheads="1"/>
          </p:cNvPicPr>
          <p:nvPr/>
        </p:nvPicPr>
        <p:blipFill>
          <a:blip r:embed="rId3" cstate="print"/>
          <a:srcRect t="3613" b="10442"/>
          <a:stretch>
            <a:fillRect/>
          </a:stretch>
        </p:blipFill>
        <p:spPr bwMode="auto">
          <a:xfrm>
            <a:off x="3203848" y="1"/>
            <a:ext cx="2556741" cy="162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wejscie copy"/>
          <p:cNvPicPr>
            <a:picLocks noChangeAspect="1" noChangeArrowheads="1"/>
          </p:cNvPicPr>
          <p:nvPr/>
        </p:nvPicPr>
        <p:blipFill>
          <a:blip r:embed="rId4" cstate="print"/>
          <a:srcRect b="10339"/>
          <a:stretch>
            <a:fillRect/>
          </a:stretch>
        </p:blipFill>
        <p:spPr bwMode="auto">
          <a:xfrm>
            <a:off x="6228185" y="0"/>
            <a:ext cx="2520279" cy="1621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0"/>
            <a:ext cx="9144000" cy="1628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Picture 3" descr="przystanek copy"/>
          <p:cNvPicPr>
            <a:picLocks noChangeAspect="1" noChangeArrowheads="1"/>
          </p:cNvPicPr>
          <p:nvPr/>
        </p:nvPicPr>
        <p:blipFill>
          <a:blip r:embed="rId2" cstate="print"/>
          <a:srcRect t="3999" b="11200"/>
          <a:stretch>
            <a:fillRect/>
          </a:stretch>
        </p:blipFill>
        <p:spPr bwMode="auto">
          <a:xfrm>
            <a:off x="432048" y="5785"/>
            <a:ext cx="2267744" cy="162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DO PRAKU copy"/>
          <p:cNvPicPr>
            <a:picLocks noChangeAspect="1" noChangeArrowheads="1"/>
          </p:cNvPicPr>
          <p:nvPr/>
        </p:nvPicPr>
        <p:blipFill>
          <a:blip r:embed="rId3" cstate="print"/>
          <a:srcRect t="3613" b="10442"/>
          <a:stretch>
            <a:fillRect/>
          </a:stretch>
        </p:blipFill>
        <p:spPr bwMode="auto">
          <a:xfrm>
            <a:off x="3203848" y="1"/>
            <a:ext cx="2556741" cy="162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wejscie copy"/>
          <p:cNvPicPr>
            <a:picLocks noChangeAspect="1" noChangeArrowheads="1"/>
          </p:cNvPicPr>
          <p:nvPr/>
        </p:nvPicPr>
        <p:blipFill>
          <a:blip r:embed="rId4" cstate="print"/>
          <a:srcRect b="10339"/>
          <a:stretch>
            <a:fillRect/>
          </a:stretch>
        </p:blipFill>
        <p:spPr bwMode="auto">
          <a:xfrm>
            <a:off x="6228185" y="0"/>
            <a:ext cx="2520279" cy="1621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395536" y="2031226"/>
            <a:ext cx="835292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b="1" dirty="0" smtClean="0">
                <a:solidFill>
                  <a:srgbClr val="FFC000"/>
                </a:solidFill>
              </a:rPr>
              <a:t>CEL OGÓLNY PRACY:</a:t>
            </a:r>
          </a:p>
          <a:p>
            <a:pPr algn="just"/>
            <a:r>
              <a:rPr lang="pl-PL" sz="1600" dirty="0" smtClean="0"/>
              <a:t>- Zbadanie dostępności przestrzeni publicznych dla osób niepełnosprawnych.</a:t>
            </a:r>
            <a:endParaRPr lang="pl-PL" sz="1600" dirty="0"/>
          </a:p>
          <a:p>
            <a:pPr algn="just">
              <a:buFontTx/>
              <a:buChar char="-"/>
            </a:pPr>
            <a:r>
              <a:rPr lang="pl-PL" sz="1600" dirty="0" smtClean="0"/>
              <a:t> Analiza rozwiązań sprzyjających funkcjonowaniu osób  niepełnosprawnych w obszarze miejskim.</a:t>
            </a:r>
          </a:p>
          <a:p>
            <a:pPr algn="just">
              <a:buFontTx/>
              <a:buChar char="-"/>
            </a:pPr>
            <a:endParaRPr lang="pl-PL" dirty="0"/>
          </a:p>
          <a:p>
            <a:pPr algn="just"/>
            <a:r>
              <a:rPr lang="pl-PL" b="1" dirty="0" smtClean="0">
                <a:solidFill>
                  <a:srgbClr val="FFC000"/>
                </a:solidFill>
              </a:rPr>
              <a:t>PYTANIA BADAWCZE:</a:t>
            </a:r>
          </a:p>
          <a:p>
            <a:pPr algn="just">
              <a:buFontTx/>
              <a:buChar char="-"/>
            </a:pPr>
            <a:r>
              <a:rPr lang="pl-PL" sz="1600" dirty="0" smtClean="0"/>
              <a:t> Jakie są najlepsze rozwiązania architektoniczno-urbanistyczne sprzyjające funkcjonowaniu osób z różnymi możliwościami psychofizycznymi w środowisku zurbanizowanym?</a:t>
            </a:r>
          </a:p>
          <a:p>
            <a:pPr algn="just">
              <a:buFontTx/>
              <a:buChar char="-"/>
            </a:pPr>
            <a:r>
              <a:rPr lang="pl-PL" sz="1600" dirty="0"/>
              <a:t> </a:t>
            </a:r>
            <a:r>
              <a:rPr lang="pl-PL" sz="1600" dirty="0" smtClean="0"/>
              <a:t>Jak prawo polskie i europejskie reguluje sprawy dostępności przestrzeni publicznych dla osób niepełnosprawnych?</a:t>
            </a:r>
          </a:p>
          <a:p>
            <a:pPr algn="just">
              <a:buFontTx/>
              <a:buChar char="-"/>
            </a:pPr>
            <a:r>
              <a:rPr lang="pl-PL" sz="1600" dirty="0"/>
              <a:t> J</a:t>
            </a:r>
            <a:r>
              <a:rPr lang="pl-PL" sz="1600" dirty="0" smtClean="0"/>
              <a:t>aki wpływ na dostępność przestrzeni publicznych dla osób niepełnosprawnych może mieć planista ?</a:t>
            </a:r>
            <a:endParaRPr lang="pl-PL" sz="1600" dirty="0" smtClean="0"/>
          </a:p>
          <a:p>
            <a:pPr algn="just">
              <a:buFontTx/>
              <a:buChar char="-"/>
            </a:pPr>
            <a:endParaRPr lang="pl-PL" dirty="0" smtClean="0"/>
          </a:p>
          <a:p>
            <a:pPr algn="just"/>
            <a:r>
              <a:rPr lang="pl-PL" b="1" dirty="0" smtClean="0">
                <a:solidFill>
                  <a:srgbClr val="FFC000"/>
                </a:solidFill>
              </a:rPr>
              <a:t>GŁÓWNY CEL PRACY:</a:t>
            </a:r>
          </a:p>
          <a:p>
            <a:pPr algn="just">
              <a:buFontTx/>
              <a:buChar char="-"/>
            </a:pPr>
            <a:r>
              <a:rPr lang="pl-PL" sz="1600" dirty="0"/>
              <a:t>O</a:t>
            </a:r>
            <a:r>
              <a:rPr lang="pl-PL" sz="1600" dirty="0" smtClean="0"/>
              <a:t>pracowanie projektu uchwały dla miasta Wrocławia , </a:t>
            </a:r>
            <a:r>
              <a:rPr lang="pl-PL" sz="1600" dirty="0"/>
              <a:t>wprowadzającej wytyczne do projektowania przestrzeni miejskiej dla osób </a:t>
            </a:r>
            <a:r>
              <a:rPr lang="pl-PL" sz="1600" dirty="0" smtClean="0"/>
              <a:t>niepełnosprawnych</a:t>
            </a:r>
          </a:p>
          <a:p>
            <a:pPr algn="just">
              <a:buFontTx/>
              <a:buChar char="-"/>
            </a:pPr>
            <a:r>
              <a:rPr lang="pl-PL" sz="1600" dirty="0"/>
              <a:t> P</a:t>
            </a:r>
            <a:r>
              <a:rPr lang="pl-PL" sz="1600" dirty="0" smtClean="0"/>
              <a:t>okazanie możliwości wykorzystania uchwały na obszarze osiedla Nadodrze</a:t>
            </a:r>
            <a:endParaRPr lang="pl-PL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0"/>
            <a:ext cx="9144000" cy="1628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Picture 3" descr="przystanek copy"/>
          <p:cNvPicPr>
            <a:picLocks noChangeAspect="1" noChangeArrowheads="1"/>
          </p:cNvPicPr>
          <p:nvPr/>
        </p:nvPicPr>
        <p:blipFill>
          <a:blip r:embed="rId2" cstate="print"/>
          <a:srcRect t="3999" b="11200"/>
          <a:stretch>
            <a:fillRect/>
          </a:stretch>
        </p:blipFill>
        <p:spPr bwMode="auto">
          <a:xfrm>
            <a:off x="432048" y="5785"/>
            <a:ext cx="2267744" cy="162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DO PRAKU copy"/>
          <p:cNvPicPr>
            <a:picLocks noChangeAspect="1" noChangeArrowheads="1"/>
          </p:cNvPicPr>
          <p:nvPr/>
        </p:nvPicPr>
        <p:blipFill>
          <a:blip r:embed="rId3" cstate="print"/>
          <a:srcRect t="3613" b="10442"/>
          <a:stretch>
            <a:fillRect/>
          </a:stretch>
        </p:blipFill>
        <p:spPr bwMode="auto">
          <a:xfrm>
            <a:off x="3203848" y="1"/>
            <a:ext cx="2556741" cy="162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wejscie copy"/>
          <p:cNvPicPr>
            <a:picLocks noChangeAspect="1" noChangeArrowheads="1"/>
          </p:cNvPicPr>
          <p:nvPr/>
        </p:nvPicPr>
        <p:blipFill>
          <a:blip r:embed="rId4" cstate="print"/>
          <a:srcRect b="10339"/>
          <a:stretch>
            <a:fillRect/>
          </a:stretch>
        </p:blipFill>
        <p:spPr bwMode="auto">
          <a:xfrm>
            <a:off x="6228185" y="0"/>
            <a:ext cx="2520279" cy="1621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/>
          <p:cNvSpPr txBox="1"/>
          <p:nvPr/>
        </p:nvSpPr>
        <p:spPr>
          <a:xfrm>
            <a:off x="323528" y="1844824"/>
            <a:ext cx="856895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b="1" dirty="0" smtClean="0">
                <a:solidFill>
                  <a:srgbClr val="FFC000"/>
                </a:solidFill>
              </a:rPr>
              <a:t>BADANIA:</a:t>
            </a:r>
          </a:p>
          <a:p>
            <a:pPr algn="just"/>
            <a:endParaRPr lang="pl-PL" sz="1000" dirty="0" smtClean="0">
              <a:solidFill>
                <a:srgbClr val="FFC000"/>
              </a:solidFill>
            </a:endParaRPr>
          </a:p>
          <a:p>
            <a:pPr algn="just">
              <a:buFontTx/>
              <a:buChar char="-"/>
            </a:pPr>
            <a:r>
              <a:rPr lang="pl-PL" sz="1600" dirty="0" smtClean="0"/>
              <a:t> Analiza  barier jakie napotyka osoba niepełnosprawna w środowisku zurbanizowanym</a:t>
            </a:r>
          </a:p>
          <a:p>
            <a:pPr algn="just">
              <a:buFontTx/>
              <a:buChar char="-"/>
            </a:pPr>
            <a:endParaRPr lang="pl-PL" sz="1600" dirty="0"/>
          </a:p>
          <a:p>
            <a:pPr algn="just">
              <a:buFontTx/>
              <a:buChar char="-"/>
            </a:pPr>
            <a:endParaRPr lang="pl-PL" sz="1600" dirty="0" smtClean="0"/>
          </a:p>
          <a:p>
            <a:pPr algn="just">
              <a:buFontTx/>
              <a:buChar char="-"/>
            </a:pPr>
            <a:endParaRPr lang="pl-PL" sz="1600" dirty="0"/>
          </a:p>
          <a:p>
            <a:pPr algn="just">
              <a:buFontTx/>
              <a:buChar char="-"/>
            </a:pPr>
            <a:endParaRPr lang="pl-PL" sz="1600" dirty="0" smtClean="0"/>
          </a:p>
          <a:p>
            <a:pPr algn="just">
              <a:buFontTx/>
              <a:buChar char="-"/>
            </a:pPr>
            <a:endParaRPr lang="pl-PL" sz="1600" dirty="0"/>
          </a:p>
          <a:p>
            <a:pPr algn="just">
              <a:buFontTx/>
              <a:buChar char="-"/>
            </a:pPr>
            <a:endParaRPr lang="pl-PL" sz="1600" dirty="0" smtClean="0"/>
          </a:p>
          <a:p>
            <a:pPr algn="just">
              <a:buFontTx/>
              <a:buChar char="-"/>
            </a:pPr>
            <a:endParaRPr lang="pl-PL" sz="1600" dirty="0"/>
          </a:p>
          <a:p>
            <a:pPr algn="just">
              <a:buFontTx/>
              <a:buChar char="-"/>
            </a:pPr>
            <a:endParaRPr lang="pl-PL" sz="1600" dirty="0" smtClean="0"/>
          </a:p>
          <a:p>
            <a:pPr algn="just">
              <a:buFontTx/>
              <a:buChar char="-"/>
            </a:pPr>
            <a:endParaRPr lang="pl-PL" sz="1600" dirty="0" smtClean="0"/>
          </a:p>
          <a:p>
            <a:pPr algn="just"/>
            <a:endParaRPr lang="pl-PL" sz="1600" dirty="0" smtClean="0"/>
          </a:p>
          <a:p>
            <a:pPr algn="just">
              <a:buFontTx/>
              <a:buChar char="-"/>
            </a:pPr>
            <a:r>
              <a:rPr lang="pl-PL" sz="1600" dirty="0" smtClean="0"/>
              <a:t> A</a:t>
            </a:r>
            <a:r>
              <a:rPr lang="pl-PL" sz="1600" dirty="0" smtClean="0"/>
              <a:t>naliza rozwiązań sprzyjających funkcjonowaniu osób  niepełnosprawnych w obszarze miejskim</a:t>
            </a:r>
          </a:p>
          <a:p>
            <a:pPr algn="just">
              <a:buFontTx/>
              <a:buChar char="-"/>
            </a:pPr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636416" y="2686948"/>
            <a:ext cx="19431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b="1" dirty="0">
                <a:solidFill>
                  <a:schemeClr val="bg1">
                    <a:lumMod val="65000"/>
                  </a:schemeClr>
                </a:solidFill>
                <a:latin typeface="+mn-lt"/>
              </a:rPr>
              <a:t>BARIERY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2267149" y="3015561"/>
            <a:ext cx="1728787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1400" b="1" dirty="0">
                <a:latin typeface="+mn-lt"/>
              </a:rPr>
              <a:t>FIZJOGRAFICZNE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3707854" y="3602638"/>
            <a:ext cx="1728787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1400" b="1" dirty="0">
                <a:latin typeface="+mn-lt"/>
              </a:rPr>
              <a:t>TECHNICZNE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5148064" y="3015561"/>
            <a:ext cx="1728788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1400" b="1" dirty="0">
                <a:latin typeface="+mn-lt"/>
              </a:rPr>
              <a:t>INFORMACYJNE</a:t>
            </a:r>
          </a:p>
        </p:txBody>
      </p:sp>
      <p:sp>
        <p:nvSpPr>
          <p:cNvPr id="15" name="pole tekstowe 14"/>
          <p:cNvSpPr txBox="1"/>
          <p:nvPr/>
        </p:nvSpPr>
        <p:spPr>
          <a:xfrm>
            <a:off x="2050802" y="4014941"/>
            <a:ext cx="2089150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1400" b="1" dirty="0">
                <a:latin typeface="+mn-lt"/>
              </a:rPr>
              <a:t>ARCHITEKTONICZNE</a:t>
            </a:r>
          </a:p>
        </p:txBody>
      </p:sp>
      <p:sp>
        <p:nvSpPr>
          <p:cNvPr id="16" name="pole tekstowe 15"/>
          <p:cNvSpPr txBox="1"/>
          <p:nvPr/>
        </p:nvSpPr>
        <p:spPr>
          <a:xfrm>
            <a:off x="3779317" y="4538742"/>
            <a:ext cx="1728787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1400" b="1" dirty="0">
                <a:latin typeface="+mn-lt"/>
              </a:rPr>
              <a:t>URBANISTYCZNE</a:t>
            </a:r>
          </a:p>
        </p:txBody>
      </p:sp>
      <p:sp>
        <p:nvSpPr>
          <p:cNvPr id="17" name="pole tekstowe 16"/>
          <p:cNvSpPr txBox="1"/>
          <p:nvPr/>
        </p:nvSpPr>
        <p:spPr>
          <a:xfrm>
            <a:off x="5220072" y="4014941"/>
            <a:ext cx="1728787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1400" b="1" dirty="0">
                <a:latin typeface="+mn-lt"/>
              </a:rPr>
              <a:t>KOMUNIKACYJNE</a:t>
            </a:r>
          </a:p>
        </p:txBody>
      </p:sp>
      <p:sp>
        <p:nvSpPr>
          <p:cNvPr id="18" name="Strzałka w lewo, w prawo i w górę 17"/>
          <p:cNvSpPr/>
          <p:nvPr/>
        </p:nvSpPr>
        <p:spPr>
          <a:xfrm rot="10800000">
            <a:off x="3923878" y="3015560"/>
            <a:ext cx="1296194" cy="540379"/>
          </a:xfrm>
          <a:prstGeom prst="leftRightUp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9" name="Strzałka w lewo, w prawo i w górę 18"/>
          <p:cNvSpPr/>
          <p:nvPr/>
        </p:nvSpPr>
        <p:spPr>
          <a:xfrm rot="10800000">
            <a:off x="3996110" y="4035133"/>
            <a:ext cx="1223962" cy="431800"/>
          </a:xfrm>
          <a:prstGeom prst="leftRightUp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0" name="Strzałka w dół 19"/>
          <p:cNvSpPr/>
          <p:nvPr/>
        </p:nvSpPr>
        <p:spPr>
          <a:xfrm>
            <a:off x="4499992" y="3890670"/>
            <a:ext cx="142875" cy="287338"/>
          </a:xfrm>
          <a:prstGeom prst="down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1" name="Strzałka w dół 20"/>
          <p:cNvSpPr/>
          <p:nvPr/>
        </p:nvSpPr>
        <p:spPr>
          <a:xfrm>
            <a:off x="4572372" y="3890670"/>
            <a:ext cx="144463" cy="287338"/>
          </a:xfrm>
          <a:prstGeom prst="down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pic>
        <p:nvPicPr>
          <p:cNvPr id="22" name="Picture 3" descr="obsluga_pasazera_12"/>
          <p:cNvPicPr>
            <a:picLocks noChangeAspect="1" noChangeArrowheads="1"/>
          </p:cNvPicPr>
          <p:nvPr/>
        </p:nvPicPr>
        <p:blipFill>
          <a:blip r:embed="rId5" cstate="print"/>
          <a:srcRect l="2521" t="3780" r="7559"/>
          <a:stretch>
            <a:fillRect/>
          </a:stretch>
        </p:blipFill>
        <p:spPr bwMode="auto">
          <a:xfrm>
            <a:off x="323528" y="5445224"/>
            <a:ext cx="1682750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6" cstate="print"/>
          <a:srcRect l="2971" t="842" r="38628" b="1685"/>
          <a:stretch>
            <a:fillRect/>
          </a:stretch>
        </p:blipFill>
        <p:spPr bwMode="auto">
          <a:xfrm>
            <a:off x="2123728" y="5445224"/>
            <a:ext cx="1008112" cy="118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11" descr="http://www.integracjatyija.pl/assets/templates/default/images/biblioteka.jpg"/>
          <p:cNvPicPr>
            <a:picLocks noChangeAspect="1" noChangeArrowheads="1"/>
          </p:cNvPicPr>
          <p:nvPr/>
        </p:nvPicPr>
        <p:blipFill>
          <a:blip r:embed="rId7" cstate="print"/>
          <a:srcRect t="13438" b="1680"/>
          <a:stretch>
            <a:fillRect/>
          </a:stretch>
        </p:blipFill>
        <p:spPr bwMode="auto">
          <a:xfrm>
            <a:off x="3276401" y="5445224"/>
            <a:ext cx="1871663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8" cstate="print"/>
          <a:srcRect l="20341" r="6562" b="9567"/>
          <a:stretch>
            <a:fillRect/>
          </a:stretch>
        </p:blipFill>
        <p:spPr bwMode="auto">
          <a:xfrm>
            <a:off x="5288223" y="5445224"/>
            <a:ext cx="1732049" cy="1179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9" cstate="print"/>
          <a:srcRect l="2348" t="8276" r="19563"/>
          <a:stretch>
            <a:fillRect/>
          </a:stretch>
        </p:blipFill>
        <p:spPr bwMode="auto">
          <a:xfrm>
            <a:off x="7165067" y="5445224"/>
            <a:ext cx="1727413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0"/>
            <a:ext cx="9144000" cy="1628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Picture 3" descr="przystanek copy"/>
          <p:cNvPicPr>
            <a:picLocks noChangeAspect="1" noChangeArrowheads="1"/>
          </p:cNvPicPr>
          <p:nvPr/>
        </p:nvPicPr>
        <p:blipFill>
          <a:blip r:embed="rId2" cstate="print"/>
          <a:srcRect t="3999" b="11200"/>
          <a:stretch>
            <a:fillRect/>
          </a:stretch>
        </p:blipFill>
        <p:spPr bwMode="auto">
          <a:xfrm>
            <a:off x="432048" y="5785"/>
            <a:ext cx="2267744" cy="162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DO PRAKU copy"/>
          <p:cNvPicPr>
            <a:picLocks noChangeAspect="1" noChangeArrowheads="1"/>
          </p:cNvPicPr>
          <p:nvPr/>
        </p:nvPicPr>
        <p:blipFill>
          <a:blip r:embed="rId3" cstate="print"/>
          <a:srcRect t="3613" b="10442"/>
          <a:stretch>
            <a:fillRect/>
          </a:stretch>
        </p:blipFill>
        <p:spPr bwMode="auto">
          <a:xfrm>
            <a:off x="3203848" y="1"/>
            <a:ext cx="2556741" cy="162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wejscie copy"/>
          <p:cNvPicPr>
            <a:picLocks noChangeAspect="1" noChangeArrowheads="1"/>
          </p:cNvPicPr>
          <p:nvPr/>
        </p:nvPicPr>
        <p:blipFill>
          <a:blip r:embed="rId4" cstate="print"/>
          <a:srcRect b="10339"/>
          <a:stretch>
            <a:fillRect/>
          </a:stretch>
        </p:blipFill>
        <p:spPr bwMode="auto">
          <a:xfrm>
            <a:off x="6228185" y="0"/>
            <a:ext cx="2520279" cy="1621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" descr="IMG_101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3802" y="4104679"/>
            <a:ext cx="1866874" cy="1268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IMG_1032"/>
          <p:cNvPicPr>
            <a:picLocks noChangeAspect="1" noChangeArrowheads="1"/>
          </p:cNvPicPr>
          <p:nvPr/>
        </p:nvPicPr>
        <p:blipFill>
          <a:blip r:embed="rId6" cstate="print"/>
          <a:srcRect b="8311"/>
          <a:stretch>
            <a:fillRect/>
          </a:stretch>
        </p:blipFill>
        <p:spPr bwMode="auto">
          <a:xfrm>
            <a:off x="2563562" y="4073311"/>
            <a:ext cx="1933548" cy="2653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IMG_1065"/>
          <p:cNvPicPr>
            <a:picLocks noChangeAspect="1" noChangeArrowheads="1"/>
          </p:cNvPicPr>
          <p:nvPr/>
        </p:nvPicPr>
        <p:blipFill>
          <a:blip r:embed="rId7" cstate="print"/>
          <a:srcRect b="3828"/>
          <a:stretch>
            <a:fillRect/>
          </a:stretch>
        </p:blipFill>
        <p:spPr bwMode="auto">
          <a:xfrm>
            <a:off x="6812034" y="4077072"/>
            <a:ext cx="184937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IMG_1217"/>
          <p:cNvPicPr>
            <a:picLocks noChangeAspect="1" noChangeArrowheads="1"/>
          </p:cNvPicPr>
          <p:nvPr/>
        </p:nvPicPr>
        <p:blipFill>
          <a:blip r:embed="rId8" cstate="print"/>
          <a:srcRect t="41010" b="10936"/>
          <a:stretch>
            <a:fillRect/>
          </a:stretch>
        </p:blipFill>
        <p:spPr bwMode="auto">
          <a:xfrm>
            <a:off x="539552" y="5405277"/>
            <a:ext cx="1807986" cy="130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 descr="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4103782"/>
            <a:ext cx="1800200" cy="1125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 descr="IMG_113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23802" y="5496785"/>
            <a:ext cx="1866874" cy="1244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pole tekstowe 19"/>
          <p:cNvSpPr txBox="1"/>
          <p:nvPr/>
        </p:nvSpPr>
        <p:spPr>
          <a:xfrm>
            <a:off x="323528" y="1772816"/>
            <a:ext cx="828092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b="1" dirty="0" smtClean="0">
                <a:solidFill>
                  <a:srgbClr val="FFC000"/>
                </a:solidFill>
              </a:rPr>
              <a:t>BADANIA:</a:t>
            </a:r>
            <a:endParaRPr lang="pl-PL" sz="1600" dirty="0">
              <a:solidFill>
                <a:srgbClr val="FFC000"/>
              </a:solidFill>
            </a:endParaRPr>
          </a:p>
          <a:p>
            <a:pPr algn="just"/>
            <a:endParaRPr lang="pl-PL" sz="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Tx/>
              <a:buChar char="-"/>
            </a:pPr>
            <a:r>
              <a:rPr lang="pl-PL" sz="1600" dirty="0" smtClean="0"/>
              <a:t> Analiza polskich i międzynarodowych  dokumentów</a:t>
            </a:r>
          </a:p>
          <a:p>
            <a:pPr algn="just">
              <a:buFontTx/>
              <a:buChar char="-"/>
            </a:pPr>
            <a:endParaRPr lang="pl-PL" sz="1200" dirty="0" smtClean="0"/>
          </a:p>
          <a:p>
            <a:pPr algn="just">
              <a:buFontTx/>
              <a:buChar char="-"/>
            </a:pPr>
            <a:endParaRPr lang="pl-PL" sz="1600" dirty="0" smtClean="0"/>
          </a:p>
          <a:p>
            <a:pPr algn="just">
              <a:buFontTx/>
              <a:buChar char="-"/>
            </a:pPr>
            <a:endParaRPr lang="pl-PL" sz="1600" dirty="0"/>
          </a:p>
          <a:p>
            <a:pPr algn="just">
              <a:buFontTx/>
              <a:buChar char="-"/>
            </a:pPr>
            <a:endParaRPr lang="pl-PL" sz="1600" dirty="0" smtClean="0"/>
          </a:p>
          <a:p>
            <a:pPr algn="just"/>
            <a:endParaRPr lang="pl-PL" sz="800" dirty="0" smtClean="0"/>
          </a:p>
          <a:p>
            <a:pPr algn="just">
              <a:buFontTx/>
              <a:buChar char="-"/>
            </a:pPr>
            <a:r>
              <a:rPr lang="pl-PL" sz="1600" dirty="0" smtClean="0"/>
              <a:t> Audyt – analiza </a:t>
            </a:r>
            <a:r>
              <a:rPr lang="pl-PL" sz="1600" dirty="0" smtClean="0"/>
              <a:t>dostępności przestrzeni publicznych dla osób niepełnosprawnych, dokumentacja fotograficzna, inwentaryzacja</a:t>
            </a:r>
          </a:p>
        </p:txBody>
      </p:sp>
      <p:sp>
        <p:nvSpPr>
          <p:cNvPr id="21" name="pole tekstowe 20"/>
          <p:cNvSpPr txBox="1"/>
          <p:nvPr/>
        </p:nvSpPr>
        <p:spPr>
          <a:xfrm>
            <a:off x="467544" y="2492896"/>
            <a:ext cx="82089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defRPr/>
            </a:pPr>
            <a:r>
              <a:rPr lang="pl-PL" sz="700" u="sng" dirty="0" smtClean="0">
                <a:solidFill>
                  <a:schemeClr val="bg1">
                    <a:lumMod val="65000"/>
                  </a:schemeClr>
                </a:solidFill>
              </a:rPr>
              <a:t>Polskie ustawodawstwo: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Prawo Budowlane, </a:t>
            </a:r>
            <a:r>
              <a:rPr lang="pl-PL" sz="700" dirty="0" err="1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Rozp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. Mini </a:t>
            </a:r>
            <a:r>
              <a:rPr lang="pl-PL" sz="700" dirty="0" err="1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stra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 Infrastruktury 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  <a:latin typeface="+mn-lt"/>
              </a:rPr>
              <a:t>w sprawie warunków technicznych, jakim powinny odpowiadać budynki i ich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usytuowanie,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Ustawa 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  <a:latin typeface="+mn-lt"/>
              </a:rPr>
              <a:t>o planowaniu i zagospodarowaniu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przestrzennym, </a:t>
            </a:r>
            <a:r>
              <a:rPr lang="pl-PL" sz="700" dirty="0" err="1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Rozp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. 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  <a:latin typeface="+mn-lt"/>
              </a:rPr>
              <a:t>Ministra Transportu i Gospodarki Morskiej w sprawie warunków technicznych, jakim powinny odpowiadać drogi publiczne i ich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usytuowanie, </a:t>
            </a:r>
            <a:r>
              <a:rPr lang="pl-PL" sz="700" dirty="0" err="1" smtClean="0">
                <a:solidFill>
                  <a:schemeClr val="bg1">
                    <a:lumMod val="65000"/>
                  </a:schemeClr>
                </a:solidFill>
              </a:rPr>
              <a:t>Rozp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. 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Ministra Infrastruktury w sprawie warunków technicznych, jakim powinny odpowiadać obiekty budowlane metra i ich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usytuowanie</a:t>
            </a:r>
          </a:p>
          <a:p>
            <a:pPr algn="just">
              <a:spcAft>
                <a:spcPts val="600"/>
              </a:spcAft>
              <a:defRPr/>
            </a:pPr>
            <a:r>
              <a:rPr lang="pl-PL" sz="700" u="sng" dirty="0">
                <a:solidFill>
                  <a:schemeClr val="bg1">
                    <a:lumMod val="65000"/>
                  </a:schemeClr>
                </a:solidFill>
              </a:rPr>
              <a:t>Dokumenty o znaczeniu </a:t>
            </a:r>
            <a:r>
              <a:rPr lang="pl-PL" sz="700" u="sng" dirty="0" smtClean="0">
                <a:solidFill>
                  <a:schemeClr val="bg1">
                    <a:lumMod val="65000"/>
                  </a:schemeClr>
                </a:solidFill>
              </a:rPr>
              <a:t>międzynarodowym: 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Standardowe Zasady Wyrównywania Szans Osób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Niepełnosprawnych, 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Deklaracja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Barcelońska, 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Agenda 22 - Wytyczne dla władz lokalnych w zakresie  planowania polityki wobec osób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niepełnosprawnych, 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Konwencja Narodów Zjednoczonych o Prawach Osób Niepełnosprawnych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 , 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Traktat Amsterdamski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Plan Działań Rady Europy w celu promocji praw i pełnego uczestnictwa osób niepełnosprawnych w społeczeństwie: podnoszenie jakości życia osób niepełnosprawnych w Europie na lata 2006-2015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Europejska strategia w sprawie niepełnosprawności 2010-2020 –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2010, </a:t>
            </a:r>
            <a:r>
              <a:rPr lang="pl-PL" sz="700" dirty="0" err="1">
                <a:solidFill>
                  <a:schemeClr val="bg1">
                    <a:lumMod val="65000"/>
                  </a:schemeClr>
                </a:solidFill>
              </a:rPr>
              <a:t>Disability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pl-PL" sz="700" dirty="0" err="1">
                <a:solidFill>
                  <a:schemeClr val="bg1">
                    <a:lumMod val="65000"/>
                  </a:schemeClr>
                </a:solidFill>
              </a:rPr>
              <a:t>Discrymination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pl-PL" sz="700" dirty="0" err="1">
                <a:solidFill>
                  <a:schemeClr val="bg1">
                    <a:lumMod val="65000"/>
                  </a:schemeClr>
                </a:solidFill>
              </a:rPr>
              <a:t>Act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pl-PL" sz="700" dirty="0" smtClean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pl-PL" sz="700" dirty="0" err="1">
                <a:solidFill>
                  <a:schemeClr val="bg1">
                    <a:lumMod val="65000"/>
                  </a:schemeClr>
                </a:solidFill>
              </a:rPr>
              <a:t>The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pl-PL" sz="700" dirty="0" err="1">
                <a:solidFill>
                  <a:schemeClr val="bg1">
                    <a:lumMod val="65000"/>
                  </a:schemeClr>
                </a:solidFill>
              </a:rPr>
              <a:t>Americans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pl-PL" sz="700" dirty="0" err="1">
                <a:solidFill>
                  <a:schemeClr val="bg1">
                    <a:lumMod val="65000"/>
                  </a:schemeClr>
                </a:solidFill>
              </a:rPr>
              <a:t>with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pl-PL" sz="700" dirty="0" err="1">
                <a:solidFill>
                  <a:schemeClr val="bg1">
                    <a:lumMod val="65000"/>
                  </a:schemeClr>
                </a:solidFill>
              </a:rPr>
              <a:t>Disabilities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pl-PL" sz="700" dirty="0" err="1">
                <a:solidFill>
                  <a:schemeClr val="bg1">
                    <a:lumMod val="65000"/>
                  </a:schemeClr>
                </a:solidFill>
              </a:rPr>
              <a:t>Act</a:t>
            </a:r>
            <a:r>
              <a:rPr lang="pl-PL" sz="700" dirty="0">
                <a:solidFill>
                  <a:schemeClr val="bg1">
                    <a:lumMod val="65000"/>
                  </a:schemeClr>
                </a:solidFill>
              </a:rPr>
              <a:t> (ADA) </a:t>
            </a:r>
            <a:endParaRPr lang="pl-PL" sz="700" u="sng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0"/>
            <a:ext cx="9144000" cy="1628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Picture 3" descr="przystanek copy"/>
          <p:cNvPicPr>
            <a:picLocks noChangeAspect="1" noChangeArrowheads="1"/>
          </p:cNvPicPr>
          <p:nvPr/>
        </p:nvPicPr>
        <p:blipFill>
          <a:blip r:embed="rId2" cstate="print"/>
          <a:srcRect t="3999" b="11200"/>
          <a:stretch>
            <a:fillRect/>
          </a:stretch>
        </p:blipFill>
        <p:spPr bwMode="auto">
          <a:xfrm>
            <a:off x="432048" y="5785"/>
            <a:ext cx="2267744" cy="162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DO PRAKU copy"/>
          <p:cNvPicPr>
            <a:picLocks noChangeAspect="1" noChangeArrowheads="1"/>
          </p:cNvPicPr>
          <p:nvPr/>
        </p:nvPicPr>
        <p:blipFill>
          <a:blip r:embed="rId3" cstate="print"/>
          <a:srcRect t="3613" b="10442"/>
          <a:stretch>
            <a:fillRect/>
          </a:stretch>
        </p:blipFill>
        <p:spPr bwMode="auto">
          <a:xfrm>
            <a:off x="3203848" y="1"/>
            <a:ext cx="2556741" cy="162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wejscie copy"/>
          <p:cNvPicPr>
            <a:picLocks noChangeAspect="1" noChangeArrowheads="1"/>
          </p:cNvPicPr>
          <p:nvPr/>
        </p:nvPicPr>
        <p:blipFill>
          <a:blip r:embed="rId4" cstate="print"/>
          <a:srcRect b="10339"/>
          <a:stretch>
            <a:fillRect/>
          </a:stretch>
        </p:blipFill>
        <p:spPr bwMode="auto">
          <a:xfrm>
            <a:off x="6228185" y="0"/>
            <a:ext cx="2520279" cy="1621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 descr="a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3192" y="4293095"/>
            <a:ext cx="166501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a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9433" y="2276872"/>
            <a:ext cx="1628775" cy="1728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a11"/>
          <p:cNvPicPr>
            <a:picLocks noChangeAspect="1" noChangeArrowheads="1"/>
          </p:cNvPicPr>
          <p:nvPr/>
        </p:nvPicPr>
        <p:blipFill>
          <a:blip r:embed="rId7" cstate="print"/>
          <a:srcRect l="1961" t="870" r="1961" b="870"/>
          <a:stretch>
            <a:fillRect/>
          </a:stretch>
        </p:blipFill>
        <p:spPr bwMode="auto">
          <a:xfrm>
            <a:off x="2304232" y="2534939"/>
            <a:ext cx="1763712" cy="406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a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76240" y="2268380"/>
            <a:ext cx="1584176" cy="1328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7"/>
          <p:cNvSpPr txBox="1">
            <a:spLocks noChangeArrowheads="1"/>
          </p:cNvSpPr>
          <p:nvPr/>
        </p:nvSpPr>
        <p:spPr bwMode="auto">
          <a:xfrm>
            <a:off x="5004048" y="2124139"/>
            <a:ext cx="3691925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l-PL" sz="1400" b="1" dirty="0"/>
              <a:t>UCHWAŁA NR III/001/13</a:t>
            </a:r>
          </a:p>
          <a:p>
            <a:pPr algn="ctr"/>
            <a:r>
              <a:rPr lang="pl-PL" sz="1400" b="1" dirty="0"/>
              <a:t>RADY MIEJSKIEJ WROCŁAWIA</a:t>
            </a:r>
            <a:r>
              <a:rPr lang="pl-PL" sz="1400" dirty="0"/>
              <a:t> </a:t>
            </a:r>
          </a:p>
          <a:p>
            <a:pPr algn="ctr"/>
            <a:r>
              <a:rPr lang="pl-PL" sz="1400" dirty="0"/>
              <a:t>Z dnia 20 sierpnia 2013r.</a:t>
            </a:r>
          </a:p>
          <a:p>
            <a:pPr algn="ctr"/>
            <a:r>
              <a:rPr lang="pl-PL" sz="1400" dirty="0"/>
              <a:t>w sprawie dostępności przestrzeni miejskiej Wrocławia dla osób niepełnosprawnych</a:t>
            </a:r>
          </a:p>
          <a:p>
            <a:pPr algn="ctr"/>
            <a:r>
              <a:rPr lang="pl-PL" sz="1400" b="1" dirty="0"/>
              <a:t> </a:t>
            </a:r>
            <a:r>
              <a:rPr lang="pl-PL" sz="1400" dirty="0"/>
              <a:t> </a:t>
            </a:r>
          </a:p>
          <a:p>
            <a:pPr algn="ctr"/>
            <a:r>
              <a:rPr lang="pl-PL" sz="1400" dirty="0" smtClean="0"/>
              <a:t>ROZDZIAŁ I - Ustalenia ogólne</a:t>
            </a:r>
          </a:p>
          <a:p>
            <a:pPr algn="ctr"/>
            <a:r>
              <a:rPr lang="pl-PL" sz="1400" dirty="0" smtClean="0"/>
              <a:t>ROZDZIAŁ II - Piesze ciągi komunikacyjne</a:t>
            </a:r>
          </a:p>
          <a:p>
            <a:pPr algn="ctr"/>
            <a:r>
              <a:rPr lang="pl-PL" sz="1400" dirty="0" smtClean="0"/>
              <a:t>ROZDZIAŁ III - Ścieżki dotykowe</a:t>
            </a:r>
          </a:p>
          <a:p>
            <a:pPr algn="ctr"/>
            <a:r>
              <a:rPr lang="pl-PL" sz="1400" dirty="0" smtClean="0"/>
              <a:t>ROZDZIAŁ IV - Przejścia dla pieszych</a:t>
            </a:r>
          </a:p>
          <a:p>
            <a:pPr algn="ctr"/>
            <a:r>
              <a:rPr lang="pl-PL" sz="1400" dirty="0" smtClean="0"/>
              <a:t>ROZDZIAŁ V - Przejścia nadziemne i podziemne</a:t>
            </a:r>
          </a:p>
          <a:p>
            <a:pPr algn="ctr"/>
            <a:r>
              <a:rPr lang="pl-PL" sz="1400" dirty="0" smtClean="0"/>
              <a:t>ROZDZIAŁ VI - Przystanki komunikacji</a:t>
            </a:r>
          </a:p>
          <a:p>
            <a:pPr algn="ctr"/>
            <a:r>
              <a:rPr lang="pl-PL" sz="1400" dirty="0" smtClean="0"/>
              <a:t>ROZDZIAŁ VII - Wejścia</a:t>
            </a:r>
          </a:p>
          <a:p>
            <a:pPr algn="ctr"/>
            <a:r>
              <a:rPr lang="pl-PL" sz="1400" dirty="0" smtClean="0"/>
              <a:t>ROZDZIAŁ IX - Miejsca postojowe dla samochodów osobowych</a:t>
            </a:r>
          </a:p>
          <a:p>
            <a:pPr algn="ctr"/>
            <a:r>
              <a:rPr lang="pl-PL" sz="1400" dirty="0" smtClean="0"/>
              <a:t>ROZDZIAŁ X - Tereny rekreacyjne i zielone</a:t>
            </a:r>
          </a:p>
          <a:p>
            <a:pPr algn="ctr"/>
            <a:r>
              <a:rPr lang="pl-PL" sz="1400" dirty="0" smtClean="0"/>
              <a:t>ROZDZIAŁ XI - Urządzenia</a:t>
            </a:r>
          </a:p>
          <a:p>
            <a:pPr algn="ctr"/>
            <a:r>
              <a:rPr lang="pl-PL" sz="1400" dirty="0" smtClean="0"/>
              <a:t>ROZDZIAŁ XII – Informacja</a:t>
            </a:r>
          </a:p>
          <a:p>
            <a:pPr algn="ctr"/>
            <a:r>
              <a:rPr lang="pl-PL" sz="1400" dirty="0" smtClean="0"/>
              <a:t>ROZDZIAŁ XIII - Mapa miasta</a:t>
            </a:r>
          </a:p>
          <a:p>
            <a:pPr algn="ctr"/>
            <a:r>
              <a:rPr lang="pl-PL" sz="1400" dirty="0" smtClean="0"/>
              <a:t>ROZDZIAŁ XIV - Przypisy końcowe</a:t>
            </a:r>
          </a:p>
        </p:txBody>
      </p:sp>
      <p:sp>
        <p:nvSpPr>
          <p:cNvPr id="21" name="pole tekstowe 20"/>
          <p:cNvSpPr txBox="1"/>
          <p:nvPr/>
        </p:nvSpPr>
        <p:spPr>
          <a:xfrm>
            <a:off x="323528" y="1844824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b="1" dirty="0" smtClean="0">
                <a:solidFill>
                  <a:srgbClr val="FFC000"/>
                </a:solidFill>
              </a:rPr>
              <a:t>PROJEKT UCHWAŁY: </a:t>
            </a:r>
            <a:endParaRPr lang="pl-PL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0"/>
            <a:ext cx="9144000" cy="1628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Picture 3" descr="przystanek copy"/>
          <p:cNvPicPr>
            <a:picLocks noChangeAspect="1" noChangeArrowheads="1"/>
          </p:cNvPicPr>
          <p:nvPr/>
        </p:nvPicPr>
        <p:blipFill>
          <a:blip r:embed="rId2" cstate="print"/>
          <a:srcRect t="3999" b="11200"/>
          <a:stretch>
            <a:fillRect/>
          </a:stretch>
        </p:blipFill>
        <p:spPr bwMode="auto">
          <a:xfrm>
            <a:off x="432048" y="5785"/>
            <a:ext cx="2267744" cy="162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DO PRAKU copy"/>
          <p:cNvPicPr>
            <a:picLocks noChangeAspect="1" noChangeArrowheads="1"/>
          </p:cNvPicPr>
          <p:nvPr/>
        </p:nvPicPr>
        <p:blipFill>
          <a:blip r:embed="rId3" cstate="print"/>
          <a:srcRect t="3613" b="10442"/>
          <a:stretch>
            <a:fillRect/>
          </a:stretch>
        </p:blipFill>
        <p:spPr bwMode="auto">
          <a:xfrm>
            <a:off x="3203848" y="1"/>
            <a:ext cx="2556741" cy="162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wejscie copy"/>
          <p:cNvPicPr>
            <a:picLocks noChangeAspect="1" noChangeArrowheads="1"/>
          </p:cNvPicPr>
          <p:nvPr/>
        </p:nvPicPr>
        <p:blipFill>
          <a:blip r:embed="rId4" cstate="print"/>
          <a:srcRect b="10339"/>
          <a:stretch>
            <a:fillRect/>
          </a:stretch>
        </p:blipFill>
        <p:spPr bwMode="auto">
          <a:xfrm>
            <a:off x="6228185" y="0"/>
            <a:ext cx="2520279" cy="1621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USER\Desktop\mgr do druku\MAP6 copy.jpg"/>
          <p:cNvPicPr>
            <a:picLocks noChangeAspect="1" noChangeArrowheads="1"/>
          </p:cNvPicPr>
          <p:nvPr/>
        </p:nvPicPr>
        <p:blipFill>
          <a:blip r:embed="rId5" cstate="print"/>
          <a:srcRect l="14285" t="835" r="12381"/>
          <a:stretch>
            <a:fillRect/>
          </a:stretch>
        </p:blipFill>
        <p:spPr bwMode="auto">
          <a:xfrm>
            <a:off x="4096213" y="1962126"/>
            <a:ext cx="2347995" cy="4489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C:\Users\USER\Desktop\mgr do druku\MAP5 copy.jpg"/>
          <p:cNvPicPr>
            <a:picLocks noChangeAspect="1" noChangeArrowheads="1"/>
          </p:cNvPicPr>
          <p:nvPr/>
        </p:nvPicPr>
        <p:blipFill>
          <a:blip r:embed="rId6" cstate="print"/>
          <a:srcRect l="14285" t="835" r="12381"/>
          <a:stretch>
            <a:fillRect/>
          </a:stretch>
        </p:blipFill>
        <p:spPr bwMode="auto">
          <a:xfrm>
            <a:off x="6588224" y="1962025"/>
            <a:ext cx="2347996" cy="4491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pole tekstowe 16"/>
          <p:cNvSpPr txBox="1"/>
          <p:nvPr/>
        </p:nvSpPr>
        <p:spPr>
          <a:xfrm>
            <a:off x="251520" y="1844824"/>
            <a:ext cx="352839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pl-PL" b="1" dirty="0" smtClean="0">
                <a:solidFill>
                  <a:srgbClr val="FFC000"/>
                </a:solidFill>
              </a:rPr>
              <a:t>WNIOSKI:</a:t>
            </a:r>
          </a:p>
          <a:p>
            <a:pPr algn="just"/>
            <a:r>
              <a:rPr lang="pl-PL" sz="1500" dirty="0" smtClean="0"/>
              <a:t> - Centrum miasta w dużym stopniu dostosowane dla osób niepełnospra</a:t>
            </a:r>
            <a:r>
              <a:rPr lang="pl-PL" sz="1500" dirty="0" smtClean="0"/>
              <a:t>wnych.</a:t>
            </a:r>
          </a:p>
          <a:p>
            <a:pPr algn="just"/>
            <a:endParaRPr lang="pl-PL" sz="800" dirty="0" smtClean="0"/>
          </a:p>
          <a:p>
            <a:pPr algn="just">
              <a:buFontTx/>
              <a:buChar char="-"/>
            </a:pPr>
            <a:r>
              <a:rPr lang="pl-PL" sz="1500" dirty="0" smtClean="0"/>
              <a:t> Osiedla mieszkaniowe w znacznym stopniu niedostosowane dla osób niepełnosprawnych.</a:t>
            </a:r>
          </a:p>
          <a:p>
            <a:pPr algn="just">
              <a:buFontTx/>
              <a:buChar char="-"/>
            </a:pPr>
            <a:endParaRPr lang="pl-PL" sz="800" dirty="0" smtClean="0"/>
          </a:p>
          <a:p>
            <a:pPr algn="just">
              <a:buFontTx/>
              <a:buChar char="-"/>
            </a:pPr>
            <a:r>
              <a:rPr lang="pl-PL" sz="1500" dirty="0"/>
              <a:t> </a:t>
            </a:r>
            <a:r>
              <a:rPr lang="pl-PL" sz="1500" dirty="0" smtClean="0"/>
              <a:t>Konieczne są regulacje prawne.</a:t>
            </a:r>
          </a:p>
          <a:p>
            <a:pPr algn="just">
              <a:buFontTx/>
              <a:buChar char="-"/>
            </a:pPr>
            <a:endParaRPr lang="pl-PL" sz="800" dirty="0" smtClean="0"/>
          </a:p>
          <a:p>
            <a:pPr algn="just">
              <a:buFontTx/>
              <a:buChar char="-"/>
            </a:pPr>
            <a:r>
              <a:rPr lang="pl-PL" sz="1500" dirty="0"/>
              <a:t> </a:t>
            </a:r>
            <a:r>
              <a:rPr lang="pl-PL" sz="1500" dirty="0" smtClean="0"/>
              <a:t>Planista może mieć wpływ na dostępność miasta dla osób niepełnosprawnych </a:t>
            </a:r>
            <a:r>
              <a:rPr lang="pl-PL" sz="1500" b="1" dirty="0" smtClean="0"/>
              <a:t> (</a:t>
            </a:r>
            <a:r>
              <a:rPr lang="pl-PL" sz="1500" dirty="0" smtClean="0"/>
              <a:t>miejscowe plany </a:t>
            </a:r>
            <a:r>
              <a:rPr lang="pl-PL" sz="1500" dirty="0"/>
              <a:t>zagospodarowania </a:t>
            </a:r>
            <a:r>
              <a:rPr lang="pl-PL" sz="1500" dirty="0" smtClean="0"/>
              <a:t>przestrzennego, uchwały </a:t>
            </a:r>
            <a:r>
              <a:rPr lang="pl-PL" sz="1500" dirty="0"/>
              <a:t>i </a:t>
            </a:r>
            <a:r>
              <a:rPr lang="pl-PL" sz="1500" dirty="0" smtClean="0"/>
              <a:t>przepisy </a:t>
            </a:r>
            <a:r>
              <a:rPr lang="pl-PL" sz="1500" dirty="0"/>
              <a:t>prawa </a:t>
            </a:r>
            <a:r>
              <a:rPr lang="pl-PL" sz="1500" dirty="0" smtClean="0"/>
              <a:t>wewnętrznego</a:t>
            </a:r>
            <a:r>
              <a:rPr lang="pl-PL" sz="1500" b="1" dirty="0" smtClean="0"/>
              <a:t>).</a:t>
            </a:r>
            <a:endParaRPr lang="pl-PL" sz="1500" b="1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251520" y="5176644"/>
            <a:ext cx="352839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pl-PL" b="1" dirty="0" smtClean="0">
                <a:solidFill>
                  <a:srgbClr val="FFC000"/>
                </a:solidFill>
              </a:rPr>
              <a:t>PRAKTYCZNE WYKORZYSTANIE:</a:t>
            </a:r>
          </a:p>
          <a:p>
            <a:pPr algn="just">
              <a:buFontTx/>
              <a:buChar char="-"/>
            </a:pPr>
            <a:r>
              <a:rPr lang="pl-PL" sz="1500" dirty="0" smtClean="0"/>
              <a:t> Stworzenie miasta przyjaznego osobom niepełnosprawnym - bez barier urbanistycznych i architektonicznych.</a:t>
            </a:r>
          </a:p>
          <a:p>
            <a:pPr algn="just"/>
            <a:endParaRPr lang="pl-PL" sz="800" dirty="0" smtClean="0"/>
          </a:p>
          <a:p>
            <a:pPr algn="just">
              <a:buFontTx/>
              <a:buChar char="-"/>
            </a:pPr>
            <a:r>
              <a:rPr lang="pl-PL" sz="1500" dirty="0"/>
              <a:t> S</a:t>
            </a:r>
            <a:r>
              <a:rPr lang="pl-PL" sz="1500" dirty="0" smtClean="0"/>
              <a:t>tworzenie  map dostępności.</a:t>
            </a:r>
            <a:endParaRPr lang="pl-PL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/>
          <p:nvPr/>
        </p:nvSpPr>
        <p:spPr>
          <a:xfrm>
            <a:off x="0" y="5256584"/>
            <a:ext cx="9180512" cy="1628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0" y="0"/>
            <a:ext cx="9144000" cy="1628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Picture 3" descr="przystanek copy"/>
          <p:cNvPicPr>
            <a:picLocks noChangeAspect="1" noChangeArrowheads="1"/>
          </p:cNvPicPr>
          <p:nvPr/>
        </p:nvPicPr>
        <p:blipFill>
          <a:blip r:embed="rId2" cstate="print"/>
          <a:srcRect t="3999" b="11200"/>
          <a:stretch>
            <a:fillRect/>
          </a:stretch>
        </p:blipFill>
        <p:spPr bwMode="auto">
          <a:xfrm>
            <a:off x="432048" y="5785"/>
            <a:ext cx="2267744" cy="162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DO PRAKU copy"/>
          <p:cNvPicPr>
            <a:picLocks noChangeAspect="1" noChangeArrowheads="1"/>
          </p:cNvPicPr>
          <p:nvPr/>
        </p:nvPicPr>
        <p:blipFill>
          <a:blip r:embed="rId3" cstate="print"/>
          <a:srcRect t="3613" b="10442"/>
          <a:stretch>
            <a:fillRect/>
          </a:stretch>
        </p:blipFill>
        <p:spPr bwMode="auto">
          <a:xfrm>
            <a:off x="3203848" y="1"/>
            <a:ext cx="2556741" cy="162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wejscie copy"/>
          <p:cNvPicPr>
            <a:picLocks noChangeAspect="1" noChangeArrowheads="1"/>
          </p:cNvPicPr>
          <p:nvPr/>
        </p:nvPicPr>
        <p:blipFill>
          <a:blip r:embed="rId4" cstate="print"/>
          <a:srcRect b="10339"/>
          <a:stretch>
            <a:fillRect/>
          </a:stretch>
        </p:blipFill>
        <p:spPr bwMode="auto">
          <a:xfrm>
            <a:off x="6228185" y="0"/>
            <a:ext cx="2520279" cy="1621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/>
          <p:cNvSpPr txBox="1"/>
          <p:nvPr/>
        </p:nvSpPr>
        <p:spPr>
          <a:xfrm>
            <a:off x="467544" y="3212976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/>
              <a:t>DZIĘKUJĘ ZA UWAGĘ</a:t>
            </a:r>
            <a:endParaRPr lang="pl-PL" sz="2400" dirty="0"/>
          </a:p>
        </p:txBody>
      </p:sp>
      <p:pic>
        <p:nvPicPr>
          <p:cNvPr id="16" name="Picture 2" descr="PARK"/>
          <p:cNvPicPr>
            <a:picLocks noChangeAspect="1" noChangeArrowheads="1"/>
          </p:cNvPicPr>
          <p:nvPr/>
        </p:nvPicPr>
        <p:blipFill>
          <a:blip r:embed="rId5" cstate="print"/>
          <a:srcRect t="2987"/>
          <a:stretch>
            <a:fillRect/>
          </a:stretch>
        </p:blipFill>
        <p:spPr bwMode="auto">
          <a:xfrm>
            <a:off x="3355737" y="5254024"/>
            <a:ext cx="2512407" cy="1631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TRAMWAJ"/>
          <p:cNvPicPr>
            <a:picLocks noChangeAspect="1" noChangeArrowheads="1"/>
          </p:cNvPicPr>
          <p:nvPr/>
        </p:nvPicPr>
        <p:blipFill>
          <a:blip r:embed="rId6" cstate="print"/>
          <a:srcRect t="1397"/>
          <a:stretch>
            <a:fillRect/>
          </a:stretch>
        </p:blipFill>
        <p:spPr bwMode="auto">
          <a:xfrm>
            <a:off x="395535" y="5252333"/>
            <a:ext cx="2484276" cy="163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WEJSCIOWKA"/>
          <p:cNvPicPr>
            <a:picLocks noChangeAspect="1" noChangeArrowheads="1"/>
          </p:cNvPicPr>
          <p:nvPr/>
        </p:nvPicPr>
        <p:blipFill>
          <a:blip r:embed="rId7" cstate="print"/>
          <a:srcRect t="1432"/>
          <a:stretch>
            <a:fillRect/>
          </a:stretch>
        </p:blipFill>
        <p:spPr bwMode="auto">
          <a:xfrm>
            <a:off x="6228184" y="5252958"/>
            <a:ext cx="2485504" cy="1632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Łącznik prosty 20"/>
          <p:cNvCxnSpPr/>
          <p:nvPr/>
        </p:nvCxnSpPr>
        <p:spPr>
          <a:xfrm>
            <a:off x="2915816" y="3789040"/>
            <a:ext cx="3240360" cy="0"/>
          </a:xfrm>
          <a:prstGeom prst="line">
            <a:avLst/>
          </a:prstGeom>
          <a:ln w="57150" cmpd="tri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1691</TotalTime>
  <Words>307</Words>
  <Application>Microsoft Office PowerPoint</Application>
  <PresentationFormat>Pokaz na ekranie (4:3)</PresentationFormat>
  <Paragraphs>85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USER</dc:creator>
  <cp:lastModifiedBy>USER</cp:lastModifiedBy>
  <cp:revision>32</cp:revision>
  <dcterms:created xsi:type="dcterms:W3CDTF">2014-11-11T16:52:55Z</dcterms:created>
  <dcterms:modified xsi:type="dcterms:W3CDTF">2014-11-12T21:04:06Z</dcterms:modified>
</cp:coreProperties>
</file>