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notesMasterIdLst>
    <p:notesMasterId r:id="rId8"/>
  </p:notesMasterIdLst>
  <p:sldIdLst>
    <p:sldId id="257" r:id="rId2"/>
    <p:sldId id="264" r:id="rId3"/>
    <p:sldId id="303" r:id="rId4"/>
    <p:sldId id="273" r:id="rId5"/>
    <p:sldId id="283" r:id="rId6"/>
    <p:sldId id="302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Styl pośredni 3 — Ak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60" autoAdjust="0"/>
  </p:normalViewPr>
  <p:slideViewPr>
    <p:cSldViewPr>
      <p:cViewPr varScale="1">
        <p:scale>
          <a:sx n="66" d="100"/>
          <a:sy n="66" d="100"/>
        </p:scale>
        <p:origin x="-16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77ECE141-FD95-4DAD-98BD-1F9AC6170E22}" type="datetimeFigureOut">
              <a:rPr lang="en-GB"/>
              <a:pPr>
                <a:defRPr/>
              </a:pPr>
              <a:t>13/11/2014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en-GB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5F0F2774-2546-4F06-909B-84181CC06C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16AED-694F-44FD-8D90-7E1ACCC57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0C609-DB27-4C42-98F3-B3D5A14AB3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328F0-48DF-4F3A-BACD-D1FAC4E0B1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7F4D3-430A-446F-9EFD-23F12CCAA5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1A027-BDC0-4B2B-B546-77601CB62B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F783B-97E2-449F-946D-C4B4B3B5D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474DC-BAF0-4EBD-8376-0EE64CDE69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318CB-E65C-4331-9C0B-D619BC148A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B8FA8-218E-440E-ABF2-8AC38075F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7A892-C32B-4B07-86E8-78CF95028C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23944-80EF-4BB2-8952-E8EC1936F7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Kliknij, aby edytować styl wzorca tytułu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Kliknij, aby edytować style wzorca tekstu</a:t>
            </a:r>
          </a:p>
          <a:p>
            <a:pPr lvl="1"/>
            <a:r>
              <a:rPr lang="en-US" smtClean="0"/>
              <a:t>Drugi poziom</a:t>
            </a:r>
          </a:p>
          <a:p>
            <a:pPr lvl="2"/>
            <a:r>
              <a:rPr lang="en-US" smtClean="0"/>
              <a:t>Trzeci poziom</a:t>
            </a:r>
          </a:p>
          <a:p>
            <a:pPr lvl="3"/>
            <a:r>
              <a:rPr lang="en-US" smtClean="0"/>
              <a:t>Czwarty poziom</a:t>
            </a:r>
          </a:p>
          <a:p>
            <a:pPr lvl="4"/>
            <a:r>
              <a:rPr lang="en-US" smtClean="0"/>
              <a:t>Piąty poziom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023FDFC-8DD1-4C3D-8898-366898B9B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838200" y="2514600"/>
            <a:ext cx="7467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762000" y="3124200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sz="2400">
              <a:latin typeface="Times New Roman" pitchFamily="18" charset="0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838200" y="3216275"/>
            <a:ext cx="7467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pl-PL" sz="2200" b="1" dirty="0">
                <a:solidFill>
                  <a:schemeClr val="bg1"/>
                </a:solidFill>
                <a:latin typeface="Tahoma" pitchFamily="34" charset="0"/>
              </a:rPr>
              <a:t>Czytając z zamkniętymi oczami</a:t>
            </a:r>
          </a:p>
          <a:p>
            <a:r>
              <a:rPr lang="pl-PL" sz="1600" b="1" dirty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Badania dotyczące aktywności pracy mózgu u </a:t>
            </a:r>
            <a:r>
              <a:rPr lang="pl-PL" sz="1600" b="1" dirty="0" smtClean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osoby widzącej </a:t>
            </a:r>
            <a:r>
              <a:rPr lang="pl-PL" sz="1600" b="1" dirty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nauczonej czytania pisma </a:t>
            </a:r>
            <a:r>
              <a:rPr lang="pl-PL" sz="1600" b="1" dirty="0" smtClean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brajla</a:t>
            </a:r>
          </a:p>
          <a:p>
            <a:endParaRPr lang="pl-PL" sz="1600" b="1" dirty="0" smtClean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endParaRPr lang="pl-PL" sz="1600" b="1" dirty="0" smtClean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endParaRPr lang="pl-PL" sz="1600" b="1" dirty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838200" y="4800600"/>
            <a:ext cx="74676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Katarzyna Siuda-Krzywicka</a:t>
            </a:r>
          </a:p>
          <a:p>
            <a:r>
              <a:rPr lang="pl-PL" dirty="0" smtClean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Instytut Psychologii Uniwersytetu Jagiellońskiego w Krakowie</a:t>
            </a:r>
          </a:p>
          <a:p>
            <a:endParaRPr lang="pl-PL" dirty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endParaRPr lang="pl-PL" dirty="0" smtClean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r>
              <a:rPr lang="pl-PL" dirty="0" smtClean="0">
                <a:solidFill>
                  <a:schemeClr val="bg1"/>
                </a:solidFill>
                <a:latin typeface="Tahoma" pitchFamily="34" charset="0"/>
                <a:cs typeface="Times New Roman" pitchFamily="18" charset="0"/>
              </a:rPr>
              <a:t>Praca magisterska przygotowana </a:t>
            </a:r>
            <a:r>
              <a:rPr lang="pl-PL" dirty="0" smtClean="0">
                <a:solidFill>
                  <a:schemeClr val="bg1"/>
                </a:solidFill>
              </a:rPr>
              <a:t>pod kierunkiem </a:t>
            </a:r>
            <a:r>
              <a:rPr lang="pl-PL" dirty="0" err="1" smtClean="0">
                <a:solidFill>
                  <a:schemeClr val="bg1"/>
                </a:solidFill>
              </a:rPr>
              <a:t>dr</a:t>
            </a:r>
            <a:r>
              <a:rPr lang="pl-PL" dirty="0" smtClean="0">
                <a:solidFill>
                  <a:schemeClr val="bg1"/>
                </a:solidFill>
              </a:rPr>
              <a:t>. hab. Marcina Szweda</a:t>
            </a:r>
            <a:endParaRPr lang="pl-PL" dirty="0" smtClean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endParaRPr lang="pl-PL" dirty="0" smtClean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endParaRPr lang="pl-PL" dirty="0" smtClean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  <a:p>
            <a:endParaRPr lang="pl-PL" dirty="0">
              <a:solidFill>
                <a:schemeClr val="bg1"/>
              </a:solidFill>
              <a:latin typeface="Tahoma" pitchFamily="34" charset="0"/>
              <a:cs typeface="Times New Roman" pitchFamily="18" charset="0"/>
            </a:endParaRPr>
          </a:p>
        </p:txBody>
      </p:sp>
      <p:pic>
        <p:nvPicPr>
          <p:cNvPr id="4102" name="Picture 3" descr="C:\Users\Bolek\Desktop\logo_angielskie_1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1341438"/>
            <a:ext cx="2225675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4" descr="C:\Users\Bolek\Desktop\IBD_jpg_1000x800_q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1341438"/>
            <a:ext cx="2479675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0200" y="549275"/>
            <a:ext cx="1368425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381000" y="1371600"/>
            <a:ext cx="838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sz="2400">
              <a:latin typeface="Times New Roman" pitchFamily="18" charset="0"/>
            </a:endParaRPr>
          </a:p>
        </p:txBody>
      </p:sp>
      <p:grpSp>
        <p:nvGrpSpPr>
          <p:cNvPr id="13315" name="Grupa 7"/>
          <p:cNvGrpSpPr>
            <a:grpSpLocks/>
          </p:cNvGrpSpPr>
          <p:nvPr/>
        </p:nvGrpSpPr>
        <p:grpSpPr bwMode="auto">
          <a:xfrm>
            <a:off x="4427538" y="115888"/>
            <a:ext cx="4495800" cy="649287"/>
            <a:chOff x="3419872" y="116632"/>
            <a:chExt cx="4784080" cy="788070"/>
          </a:xfrm>
        </p:grpSpPr>
        <p:pic>
          <p:nvPicPr>
            <p:cNvPr id="13330" name="Picture 3" descr="C:\Users\Bolek\Desktop\logo_angielskie_1w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19872" y="116632"/>
              <a:ext cx="2225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1" name="Picture 4" descr="C:\Users\Bolek\Desktop\IBD_jpg_1000x800_q8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277" y="117302"/>
              <a:ext cx="2479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115888"/>
            <a:ext cx="1404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95536" y="1052736"/>
            <a:ext cx="8382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defRPr/>
            </a:pPr>
            <a:r>
              <a:rPr lang="pl-PL" b="1" dirty="0" smtClean="0">
                <a:solidFill>
                  <a:srgbClr val="003399"/>
                </a:solidFill>
                <a:latin typeface="Tahoma" pitchFamily="34" charset="0"/>
                <a:cs typeface="+mn-cs"/>
              </a:rPr>
              <a:t>Ośrodek Wzrokowej Formy Słowa</a:t>
            </a:r>
            <a:endParaRPr lang="pl-PL" sz="1600" dirty="0">
              <a:solidFill>
                <a:srgbClr val="4D4D4D"/>
              </a:solidFill>
              <a:latin typeface="Tahoma" pitchFamily="34" charset="0"/>
              <a:cs typeface="+mn-cs"/>
            </a:endParaRPr>
          </a:p>
          <a:p>
            <a:pPr>
              <a:spcBef>
                <a:spcPct val="50000"/>
              </a:spcBef>
              <a:defRPr/>
            </a:pPr>
            <a:endParaRPr lang="pl-PL" sz="1600" dirty="0">
              <a:solidFill>
                <a:srgbClr val="4D4D4D"/>
              </a:solidFill>
              <a:latin typeface="Tahoma" pitchFamily="34" charset="0"/>
              <a:cs typeface="+mn-cs"/>
            </a:endParaRPr>
          </a:p>
        </p:txBody>
      </p:sp>
      <p:grpSp>
        <p:nvGrpSpPr>
          <p:cNvPr id="20" name="Group 11"/>
          <p:cNvGrpSpPr>
            <a:grpSpLocks/>
          </p:cNvGrpSpPr>
          <p:nvPr/>
        </p:nvGrpSpPr>
        <p:grpSpPr bwMode="auto">
          <a:xfrm>
            <a:off x="385400" y="1628800"/>
            <a:ext cx="2679528" cy="4192774"/>
            <a:chOff x="4491" y="942"/>
            <a:chExt cx="911" cy="1389"/>
          </a:xfrm>
        </p:grpSpPr>
        <p:grpSp>
          <p:nvGrpSpPr>
            <p:cNvPr id="21" name="Group 12"/>
            <p:cNvGrpSpPr>
              <a:grpSpLocks/>
            </p:cNvGrpSpPr>
            <p:nvPr/>
          </p:nvGrpSpPr>
          <p:grpSpPr bwMode="auto">
            <a:xfrm>
              <a:off x="4491" y="942"/>
              <a:ext cx="911" cy="1030"/>
              <a:chOff x="4237" y="2478"/>
              <a:chExt cx="911" cy="1030"/>
            </a:xfrm>
          </p:grpSpPr>
          <p:pic>
            <p:nvPicPr>
              <p:cNvPr id="23" name="Picture 1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37" y="2478"/>
                <a:ext cx="911" cy="1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4" name="Oval 14"/>
              <p:cNvSpPr>
                <a:spLocks noChangeArrowheads="1"/>
              </p:cNvSpPr>
              <p:nvPr/>
            </p:nvSpPr>
            <p:spPr bwMode="auto">
              <a:xfrm>
                <a:off x="4359" y="3158"/>
                <a:ext cx="245" cy="233"/>
              </a:xfrm>
              <a:prstGeom prst="ellips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2" name="Text Box 15"/>
            <p:cNvSpPr txBox="1">
              <a:spLocks noChangeArrowheads="1"/>
            </p:cNvSpPr>
            <p:nvPr/>
          </p:nvSpPr>
          <p:spPr bwMode="auto">
            <a:xfrm>
              <a:off x="4494" y="2015"/>
              <a:ext cx="601" cy="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400" i="1" u="none" dirty="0"/>
                <a:t>Puce et al., 1996</a:t>
              </a:r>
            </a:p>
            <a:p>
              <a:r>
                <a:rPr lang="fr-FR" sz="1400" i="1" u="none" dirty="0"/>
                <a:t>Paulesu et al., 2000</a:t>
              </a:r>
            </a:p>
            <a:p>
              <a:r>
                <a:rPr lang="fr-FR" sz="1400" i="1" u="none" dirty="0"/>
                <a:t>Cohen et al.,  2000</a:t>
              </a:r>
            </a:p>
            <a:p>
              <a:r>
                <a:rPr lang="fr-FR" sz="1400" i="1" u="none" dirty="0"/>
                <a:t>Baker et al., </a:t>
              </a:r>
              <a:r>
                <a:rPr lang="fr-FR" sz="1400" i="1" u="none" dirty="0" smtClean="0"/>
                <a:t>2007</a:t>
              </a:r>
              <a:endParaRPr lang="fr-FR" sz="1400" i="1" u="none" dirty="0"/>
            </a:p>
          </p:txBody>
        </p:sp>
      </p:grpSp>
      <p:pic>
        <p:nvPicPr>
          <p:cNvPr id="25" name="Picture 10" descr="cuneiform_hiero_japanees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1340768"/>
            <a:ext cx="1090112" cy="3885927"/>
          </a:xfrm>
          <a:prstGeom prst="rect">
            <a:avLst/>
          </a:prstGeom>
          <a:noFill/>
        </p:spPr>
      </p:pic>
      <p:pic>
        <p:nvPicPr>
          <p:cNvPr id="26" name="Picture 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1916832"/>
            <a:ext cx="2286000" cy="454025"/>
          </a:xfrm>
          <a:prstGeom prst="rect">
            <a:avLst/>
          </a:prstGeom>
          <a:noFill/>
        </p:spPr>
      </p:pic>
      <p:pic>
        <p:nvPicPr>
          <p:cNvPr id="27" name="Picture 2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2852936"/>
            <a:ext cx="1352550" cy="679450"/>
          </a:xfrm>
          <a:prstGeom prst="rect">
            <a:avLst/>
          </a:prstGeom>
          <a:noFill/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4221088"/>
            <a:ext cx="2386946" cy="162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381000" y="1371600"/>
            <a:ext cx="838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sz="2400">
              <a:latin typeface="Times New Roman" pitchFamily="18" charset="0"/>
            </a:endParaRPr>
          </a:p>
        </p:txBody>
      </p:sp>
      <p:grpSp>
        <p:nvGrpSpPr>
          <p:cNvPr id="2" name="Grupa 7"/>
          <p:cNvGrpSpPr>
            <a:grpSpLocks/>
          </p:cNvGrpSpPr>
          <p:nvPr/>
        </p:nvGrpSpPr>
        <p:grpSpPr bwMode="auto">
          <a:xfrm>
            <a:off x="4427538" y="115888"/>
            <a:ext cx="4495800" cy="649287"/>
            <a:chOff x="3419872" y="116632"/>
            <a:chExt cx="4784080" cy="788070"/>
          </a:xfrm>
        </p:grpSpPr>
        <p:pic>
          <p:nvPicPr>
            <p:cNvPr id="13330" name="Picture 3" descr="C:\Users\Bolek\Desktop\logo_angielskie_1w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19872" y="116632"/>
              <a:ext cx="2225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1" name="Picture 4" descr="C:\Users\Bolek\Desktop\IBD_jpg_1000x800_q8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277" y="117302"/>
              <a:ext cx="2479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115888"/>
            <a:ext cx="1404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95288" y="908050"/>
            <a:ext cx="8382000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defRPr/>
            </a:pPr>
            <a:r>
              <a:rPr lang="pl-PL" b="1" dirty="0">
                <a:solidFill>
                  <a:srgbClr val="003399"/>
                </a:solidFill>
                <a:latin typeface="Tahoma" pitchFamily="34" charset="0"/>
                <a:cs typeface="+mn-cs"/>
              </a:rPr>
              <a:t>Nasze poprzednie badania: U OSÓB NIEWIDOMYCH CZYTANIE BRAJLEM AKTYWUJE TEN SAM OBSZAR CO CZYTANIE WZROKOWE U WIDZĄCYCH!!!</a:t>
            </a:r>
            <a:endParaRPr lang="pl-PL" sz="1600" dirty="0">
              <a:solidFill>
                <a:srgbClr val="4D4D4D"/>
              </a:solidFill>
              <a:latin typeface="Tahoma" pitchFamily="34" charset="0"/>
              <a:cs typeface="+mn-cs"/>
            </a:endParaRPr>
          </a:p>
          <a:p>
            <a:pPr>
              <a:spcBef>
                <a:spcPct val="50000"/>
              </a:spcBef>
              <a:defRPr/>
            </a:pPr>
            <a:endParaRPr lang="pl-PL" sz="1600" dirty="0">
              <a:solidFill>
                <a:srgbClr val="4D4D4D"/>
              </a:solidFill>
              <a:latin typeface="Tahoma" pitchFamily="34" charset="0"/>
              <a:cs typeface="+mn-cs"/>
            </a:endParaRPr>
          </a:p>
        </p:txBody>
      </p:sp>
      <p:grpSp>
        <p:nvGrpSpPr>
          <p:cNvPr id="3" name="Grupa 19"/>
          <p:cNvGrpSpPr>
            <a:grpSpLocks/>
          </p:cNvGrpSpPr>
          <p:nvPr/>
        </p:nvGrpSpPr>
        <p:grpSpPr bwMode="auto">
          <a:xfrm>
            <a:off x="1042988" y="1879600"/>
            <a:ext cx="7058025" cy="4978400"/>
            <a:chOff x="1043608" y="1700808"/>
            <a:chExt cx="7057467" cy="4977859"/>
          </a:xfrm>
        </p:grpSpPr>
        <p:grpSp>
          <p:nvGrpSpPr>
            <p:cNvPr id="4" name="Grupa 9"/>
            <p:cNvGrpSpPr>
              <a:grpSpLocks/>
            </p:cNvGrpSpPr>
            <p:nvPr/>
          </p:nvGrpSpPr>
          <p:grpSpPr bwMode="auto">
            <a:xfrm>
              <a:off x="1043608" y="1700808"/>
              <a:ext cx="7057467" cy="4977859"/>
              <a:chOff x="467544" y="1268760"/>
              <a:chExt cx="8676454" cy="6333770"/>
            </a:xfrm>
          </p:grpSpPr>
          <p:pic>
            <p:nvPicPr>
              <p:cNvPr id="13322" name="Picture 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67544" y="2420888"/>
                <a:ext cx="2767012" cy="3505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3" name="Picture 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275856" y="3068960"/>
                <a:ext cx="922337" cy="2200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324" name="Text Box 6"/>
              <p:cNvSpPr txBox="1">
                <a:spLocks noChangeArrowheads="1"/>
              </p:cNvSpPr>
              <p:nvPr/>
            </p:nvSpPr>
            <p:spPr bwMode="auto">
              <a:xfrm>
                <a:off x="998972" y="1390245"/>
                <a:ext cx="2170171" cy="939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pl-PL" sz="1400" b="1"/>
                  <a:t>Czytanie brajlem</a:t>
                </a:r>
              </a:p>
              <a:p>
                <a:pPr algn="ctr"/>
                <a:r>
                  <a:rPr lang="pl-PL" sz="1400" b="1"/>
                  <a:t>Osoby niewidome </a:t>
                </a:r>
              </a:p>
              <a:p>
                <a:pPr algn="ctr"/>
                <a:r>
                  <a:rPr lang="pl-PL" sz="1400" b="1"/>
                  <a:t>od urodzenia</a:t>
                </a:r>
                <a:endParaRPr lang="en-US" sz="1400" b="1"/>
              </a:p>
            </p:txBody>
          </p:sp>
          <p:sp>
            <p:nvSpPr>
              <p:cNvPr id="13325" name="Text Box 7"/>
              <p:cNvSpPr txBox="1">
                <a:spLocks noChangeArrowheads="1"/>
              </p:cNvSpPr>
              <p:nvPr/>
            </p:nvSpPr>
            <p:spPr bwMode="auto">
              <a:xfrm>
                <a:off x="5178560" y="6979427"/>
                <a:ext cx="3533332" cy="6231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/>
                  <a:t>(Reich</a:t>
                </a:r>
                <a:r>
                  <a:rPr lang="pl-PL"/>
                  <a:t> et al.,2011)</a:t>
                </a:r>
                <a:endParaRPr lang="en-US"/>
              </a:p>
            </p:txBody>
          </p:sp>
          <p:grpSp>
            <p:nvGrpSpPr>
              <p:cNvPr id="5" name="Group 8"/>
              <p:cNvGrpSpPr>
                <a:grpSpLocks/>
              </p:cNvGrpSpPr>
              <p:nvPr/>
            </p:nvGrpSpPr>
            <p:grpSpPr bwMode="auto">
              <a:xfrm>
                <a:off x="4932040" y="1628800"/>
                <a:ext cx="3822824" cy="4680520"/>
                <a:chOff x="3120" y="1056"/>
                <a:chExt cx="2256" cy="2832"/>
              </a:xfrm>
            </p:grpSpPr>
            <p:sp>
              <p:nvSpPr>
                <p:cNvPr id="13328" name="Rectangle 9"/>
                <p:cNvSpPr>
                  <a:spLocks noChangeArrowheads="1"/>
                </p:cNvSpPr>
                <p:nvPr/>
              </p:nvSpPr>
              <p:spPr bwMode="auto">
                <a:xfrm>
                  <a:off x="3120" y="1056"/>
                  <a:ext cx="2256" cy="2832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pl-PL"/>
                </a:p>
              </p:txBody>
            </p:sp>
            <p:pic>
              <p:nvPicPr>
                <p:cNvPr id="13329" name="Picture 6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3312" y="1502"/>
                  <a:ext cx="1872" cy="22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13327" name="Prostokąt 15"/>
              <p:cNvSpPr>
                <a:spLocks noChangeArrowheads="1"/>
              </p:cNvSpPr>
              <p:nvPr/>
            </p:nvSpPr>
            <p:spPr bwMode="auto">
              <a:xfrm>
                <a:off x="4571997" y="1268760"/>
                <a:ext cx="4572001" cy="6657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pl-PL" sz="1400" b="1"/>
                  <a:t>Czytanie wzrokowe</a:t>
                </a:r>
              </a:p>
              <a:p>
                <a:pPr algn="ctr"/>
                <a:r>
                  <a:rPr lang="pl-PL" sz="1400" b="1"/>
                  <a:t>Osoby zdrowe, widzące</a:t>
                </a:r>
                <a:endParaRPr lang="en-US" sz="1400" b="1"/>
              </a:p>
            </p:txBody>
          </p:sp>
        </p:grpSp>
        <p:sp>
          <p:nvSpPr>
            <p:cNvPr id="17" name="Elipsa 16"/>
            <p:cNvSpPr/>
            <p:nvPr/>
          </p:nvSpPr>
          <p:spPr>
            <a:xfrm>
              <a:off x="1475374" y="4508791"/>
              <a:ext cx="431766" cy="43175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Elipsa 18"/>
            <p:cNvSpPr/>
            <p:nvPr/>
          </p:nvSpPr>
          <p:spPr>
            <a:xfrm>
              <a:off x="5435873" y="4724667"/>
              <a:ext cx="431766" cy="43175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715000"/>
            <a:ext cx="5220072" cy="1143000"/>
          </a:xfrm>
        </p:spPr>
        <p:txBody>
          <a:bodyPr/>
          <a:lstStyle/>
          <a:p>
            <a:pPr algn="l" eaLnBrk="1" hangingPunct="1"/>
            <a:r>
              <a:rPr lang="pl-PL" sz="2000" b="1" dirty="0" smtClean="0">
                <a:solidFill>
                  <a:schemeClr val="accent2"/>
                </a:solidFill>
              </a:rPr>
              <a:t>Ośrodek czytania dokładnie w tym samym </a:t>
            </a:r>
            <a:r>
              <a:rPr lang="pl-PL" sz="2000" b="1" dirty="0" smtClean="0">
                <a:solidFill>
                  <a:schemeClr val="accent2"/>
                </a:solidFill>
              </a:rPr>
              <a:t>miejscu: </a:t>
            </a:r>
            <a:r>
              <a:rPr lang="pl-PL" sz="2000" b="1" u="sng" dirty="0" smtClean="0">
                <a:solidFill>
                  <a:schemeClr val="accent2"/>
                </a:solidFill>
              </a:rPr>
              <a:t>w </a:t>
            </a:r>
            <a:r>
              <a:rPr lang="pl-PL" sz="2000" b="1" u="sng" dirty="0" smtClean="0">
                <a:solidFill>
                  <a:schemeClr val="accent2"/>
                </a:solidFill>
              </a:rPr>
              <a:t>korze wzrokowej!</a:t>
            </a:r>
            <a:endParaRPr lang="en-US" sz="2000" b="1" u="sng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title"/>
          </p:nvPr>
        </p:nvSpPr>
        <p:spPr>
          <a:xfrm>
            <a:off x="0" y="1052736"/>
            <a:ext cx="8229600" cy="1143000"/>
          </a:xfrm>
        </p:spPr>
        <p:txBody>
          <a:bodyPr/>
          <a:lstStyle/>
          <a:p>
            <a:pPr algn="l" eaLnBrk="1" hangingPunct="1"/>
            <a:r>
              <a:rPr lang="pl-PL" sz="1800" b="1" dirty="0" smtClean="0">
                <a:solidFill>
                  <a:schemeClr val="accent2"/>
                </a:solidFill>
              </a:rPr>
              <a:t>Czy uda się </a:t>
            </a:r>
            <a:r>
              <a:rPr lang="pl-PL" sz="1800" b="1" dirty="0" err="1" smtClean="0">
                <a:solidFill>
                  <a:schemeClr val="accent2"/>
                </a:solidFill>
              </a:rPr>
              <a:t>zreplikować</a:t>
            </a:r>
            <a:r>
              <a:rPr lang="pl-PL" sz="1800" b="1" dirty="0" smtClean="0">
                <a:solidFill>
                  <a:schemeClr val="accent2"/>
                </a:solidFill>
              </a:rPr>
              <a:t> ten wynik u osób widzących, nauczonych czytać dotykowo?</a:t>
            </a:r>
            <a:r>
              <a:rPr lang="pl-PL" sz="1800" b="1" dirty="0" smtClean="0">
                <a:solidFill>
                  <a:schemeClr val="accent2"/>
                </a:solidFill>
              </a:rPr>
              <a:t/>
            </a:r>
            <a:br>
              <a:rPr lang="pl-PL" sz="1800" b="1" dirty="0" smtClean="0">
                <a:solidFill>
                  <a:schemeClr val="accent2"/>
                </a:solidFill>
              </a:rPr>
            </a:br>
            <a:endParaRPr lang="en-US" sz="1800" b="1" dirty="0" smtClean="0">
              <a:solidFill>
                <a:schemeClr val="accent2"/>
              </a:solidFill>
            </a:endParaRPr>
          </a:p>
        </p:txBody>
      </p:sp>
      <p:grpSp>
        <p:nvGrpSpPr>
          <p:cNvPr id="21507" name="Grupa 7"/>
          <p:cNvGrpSpPr>
            <a:grpSpLocks/>
          </p:cNvGrpSpPr>
          <p:nvPr/>
        </p:nvGrpSpPr>
        <p:grpSpPr bwMode="auto">
          <a:xfrm>
            <a:off x="4427538" y="115888"/>
            <a:ext cx="4495800" cy="649287"/>
            <a:chOff x="3419872" y="116632"/>
            <a:chExt cx="4784080" cy="788070"/>
          </a:xfrm>
        </p:grpSpPr>
        <p:pic>
          <p:nvPicPr>
            <p:cNvPr id="21512" name="Picture 3" descr="C:\Users\Bolek\Desktop\logo_angielskie_1w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19872" y="116632"/>
              <a:ext cx="2225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3" name="Picture 4" descr="C:\Users\Bolek\Desktop\IBD_jpg_1000x800_q8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277" y="117302"/>
              <a:ext cx="2479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115888"/>
            <a:ext cx="1404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pole tekstowe 12"/>
          <p:cNvSpPr txBox="1">
            <a:spLocks noChangeArrowheads="1"/>
          </p:cNvSpPr>
          <p:nvPr/>
        </p:nvSpPr>
        <p:spPr bwMode="auto">
          <a:xfrm>
            <a:off x="323528" y="1844824"/>
            <a:ext cx="756126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 dirty="0"/>
              <a:t>Kogo przebadaliśmy?</a:t>
            </a:r>
          </a:p>
          <a:p>
            <a:pPr>
              <a:buFont typeface="Arial" charset="0"/>
              <a:buChar char="•"/>
            </a:pPr>
            <a:r>
              <a:rPr lang="pl-PL" dirty="0"/>
              <a:t>    29 osób, </a:t>
            </a:r>
            <a:r>
              <a:rPr lang="pl-PL" dirty="0" err="1"/>
              <a:t>tyflopedagogów</a:t>
            </a:r>
            <a:r>
              <a:rPr lang="pl-PL" dirty="0"/>
              <a:t>, studentów pedagogiki specjalnej, osoby związane ze środowiskiem </a:t>
            </a:r>
            <a:r>
              <a:rPr lang="pl-PL" dirty="0" smtClean="0"/>
              <a:t>niewidomych</a:t>
            </a:r>
          </a:p>
          <a:p>
            <a:r>
              <a:rPr lang="pl-PL" b="1" dirty="0" smtClean="0"/>
              <a:t>Kurs Brajla:</a:t>
            </a:r>
          </a:p>
          <a:p>
            <a:pPr>
              <a:buFont typeface="Arial" pitchFamily="34" charset="0"/>
              <a:buChar char="•"/>
            </a:pPr>
            <a:r>
              <a:rPr lang="pl-PL" sz="1800" dirty="0" smtClean="0"/>
              <a:t>    Kurs „Brajl dla każdego” M. Paplińska, E. Sumera</a:t>
            </a:r>
            <a:endParaRPr lang="pl-PL" dirty="0"/>
          </a:p>
          <a:p>
            <a:endParaRPr lang="pl-PL" dirty="0"/>
          </a:p>
          <a:p>
            <a:r>
              <a:rPr lang="pl-PL" b="1" dirty="0"/>
              <a:t>Jak przebadaliśmy</a:t>
            </a:r>
            <a:r>
              <a:rPr lang="pl-PL" b="1" dirty="0" smtClean="0"/>
              <a:t>? </a:t>
            </a:r>
            <a:r>
              <a:rPr lang="pl-PL" dirty="0" smtClean="0"/>
              <a:t>Badanie fMRI przed i po treningu.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b="1" dirty="0"/>
          </a:p>
          <a:p>
            <a:endParaRPr lang="pl-PL" dirty="0"/>
          </a:p>
          <a:p>
            <a:endParaRPr lang="en-GB" dirty="0"/>
          </a:p>
        </p:txBody>
      </p:sp>
      <p:pic>
        <p:nvPicPr>
          <p:cNvPr id="21510" name="Picture 2" descr="http://omnigo.pl/userImages/5001/520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149080"/>
            <a:ext cx="2880320" cy="2159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Prostokąt 14"/>
          <p:cNvSpPr>
            <a:spLocks noChangeArrowheads="1"/>
          </p:cNvSpPr>
          <p:nvPr/>
        </p:nvSpPr>
        <p:spPr bwMode="auto">
          <a:xfrm>
            <a:off x="3995936" y="4077072"/>
            <a:ext cx="352839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altLang="zh-CN" dirty="0">
                <a:solidFill>
                  <a:schemeClr val="accent2"/>
                </a:solidFill>
              </a:rPr>
              <a:t>Skaner fMRI</a:t>
            </a:r>
            <a:r>
              <a:rPr lang="pl-PL" altLang="zh-CN" dirty="0" smtClean="0">
                <a:solidFill>
                  <a:schemeClr val="accent2"/>
                </a:solidFill>
              </a:rPr>
              <a:t>:</a:t>
            </a:r>
            <a:endParaRPr lang="pl-PL" altLang="zh-CN" dirty="0">
              <a:solidFill>
                <a:schemeClr val="accent2"/>
              </a:solidFill>
            </a:endParaRPr>
          </a:p>
          <a:p>
            <a:pPr>
              <a:buFont typeface="Arial" charset="0"/>
              <a:buChar char="•"/>
            </a:pPr>
            <a:r>
              <a:rPr lang="pl-PL" dirty="0" smtClean="0"/>
              <a:t>silne </a:t>
            </a:r>
            <a:r>
              <a:rPr lang="pl-PL" dirty="0"/>
              <a:t>pole magnetyczne + fale radiowe </a:t>
            </a:r>
          </a:p>
          <a:p>
            <a:pPr>
              <a:buFont typeface="Arial" charset="0"/>
              <a:buChar char="•"/>
            </a:pPr>
            <a:r>
              <a:rPr lang="pl-PL" dirty="0" smtClean="0"/>
              <a:t>obrazuje </a:t>
            </a:r>
            <a:r>
              <a:rPr lang="pl-PL" dirty="0"/>
              <a:t>funkcjonowanie mózgu na podstawie poziomu </a:t>
            </a:r>
            <a:r>
              <a:rPr lang="pl-PL" dirty="0" err="1"/>
              <a:t>natlenowania</a:t>
            </a:r>
            <a:r>
              <a:rPr lang="pl-PL" dirty="0"/>
              <a:t> </a:t>
            </a:r>
            <a:r>
              <a:rPr lang="pl-PL" dirty="0" smtClean="0"/>
              <a:t>krwi</a:t>
            </a:r>
          </a:p>
          <a:p>
            <a:pPr>
              <a:buFont typeface="Arial" charset="0"/>
              <a:buChar char="•"/>
            </a:pPr>
            <a:r>
              <a:rPr lang="pl-PL" dirty="0" smtClean="0"/>
              <a:t>Zadanie: czytanie w alfabecie wzrokowym i Brajla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381000" y="1371600"/>
            <a:ext cx="838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sz="2400">
              <a:latin typeface="Times New Roman" pitchFamily="18" charset="0"/>
            </a:endParaRPr>
          </a:p>
        </p:txBody>
      </p:sp>
      <p:grpSp>
        <p:nvGrpSpPr>
          <p:cNvPr id="28676" name="Grupa 7"/>
          <p:cNvGrpSpPr>
            <a:grpSpLocks/>
          </p:cNvGrpSpPr>
          <p:nvPr/>
        </p:nvGrpSpPr>
        <p:grpSpPr bwMode="auto">
          <a:xfrm>
            <a:off x="4427538" y="115888"/>
            <a:ext cx="4495800" cy="649287"/>
            <a:chOff x="3419872" y="116632"/>
            <a:chExt cx="4784080" cy="788070"/>
          </a:xfrm>
        </p:grpSpPr>
        <p:pic>
          <p:nvPicPr>
            <p:cNvPr id="28681" name="Picture 3" descr="C:\Users\Bolek\Desktop\logo_angielskie_1w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19872" y="116632"/>
              <a:ext cx="2225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2" name="Picture 4" descr="C:\Users\Bolek\Desktop\IBD_jpg_1000x800_q8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277" y="117302"/>
              <a:ext cx="2479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ytuł 1"/>
          <p:cNvSpPr txBox="1">
            <a:spLocks/>
          </p:cNvSpPr>
          <p:nvPr/>
        </p:nvSpPr>
        <p:spPr bwMode="auto">
          <a:xfrm>
            <a:off x="0" y="764704"/>
            <a:ext cx="255577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normAutofit fontScale="97500"/>
          </a:bodyPr>
          <a:lstStyle/>
          <a:p>
            <a:pPr>
              <a:defRPr/>
            </a:pPr>
            <a:r>
              <a:rPr lang="pl-PL" sz="2500" kern="0" dirty="0" smtClean="0">
                <a:solidFill>
                  <a:srgbClr val="135087"/>
                </a:solidFill>
                <a:latin typeface="+mj-lt"/>
                <a:ea typeface="+mj-ea"/>
                <a:cs typeface="+mj-cs"/>
              </a:rPr>
              <a:t>Główne wyniki:</a:t>
            </a:r>
            <a:endParaRPr lang="pl-PL" sz="44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867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115888"/>
            <a:ext cx="1404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/>
          <p:cNvSpPr txBox="1"/>
          <p:nvPr/>
        </p:nvSpPr>
        <p:spPr>
          <a:xfrm>
            <a:off x="0" y="1628800"/>
            <a:ext cx="4365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pl-PL" dirty="0" smtClean="0"/>
              <a:t>Badani dokonali postępów w czytaniu</a:t>
            </a:r>
          </a:p>
          <a:p>
            <a:pPr marL="342900" indent="-342900"/>
            <a:r>
              <a:rPr lang="pl-PL" dirty="0" smtClean="0"/>
              <a:t>dotykowym</a:t>
            </a:r>
            <a:endParaRPr lang="en-GB" dirty="0"/>
          </a:p>
        </p:txBody>
      </p:sp>
      <p:grpSp>
        <p:nvGrpSpPr>
          <p:cNvPr id="95" name="Grupa 94"/>
          <p:cNvGrpSpPr/>
          <p:nvPr/>
        </p:nvGrpSpPr>
        <p:grpSpPr>
          <a:xfrm>
            <a:off x="5567" y="2492896"/>
            <a:ext cx="4048065" cy="2965671"/>
            <a:chOff x="610786" y="3531418"/>
            <a:chExt cx="2720409" cy="1990973"/>
          </a:xfrm>
        </p:grpSpPr>
        <p:grpSp>
          <p:nvGrpSpPr>
            <p:cNvPr id="63" name="Grupa 7"/>
            <p:cNvGrpSpPr>
              <a:grpSpLocks/>
            </p:cNvGrpSpPr>
            <p:nvPr/>
          </p:nvGrpSpPr>
          <p:grpSpPr bwMode="auto">
            <a:xfrm>
              <a:off x="1043608" y="3933056"/>
              <a:ext cx="1893887" cy="1152525"/>
              <a:chOff x="-4333042" y="6363728"/>
              <a:chExt cx="1894792" cy="1152973"/>
            </a:xfrm>
          </p:grpSpPr>
          <p:sp>
            <p:nvSpPr>
              <p:cNvPr id="64" name="Rectangle 103"/>
              <p:cNvSpPr>
                <a:spLocks noChangeArrowheads="1"/>
              </p:cNvSpPr>
              <p:nvPr/>
            </p:nvSpPr>
            <p:spPr bwMode="auto">
              <a:xfrm>
                <a:off x="-4329925" y="6363728"/>
                <a:ext cx="1891675" cy="114566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65" name="Freeform 104"/>
              <p:cNvSpPr>
                <a:spLocks noEditPoints="1"/>
              </p:cNvSpPr>
              <p:nvPr/>
            </p:nvSpPr>
            <p:spPr bwMode="auto">
              <a:xfrm>
                <a:off x="-4280062" y="6619674"/>
                <a:ext cx="1788833" cy="889715"/>
              </a:xfrm>
              <a:custGeom>
                <a:avLst/>
                <a:gdLst>
                  <a:gd name="T0" fmla="*/ 0 w 2293"/>
                  <a:gd name="T1" fmla="*/ 2147483647 h 1459"/>
                  <a:gd name="T2" fmla="*/ 2147483647 w 2293"/>
                  <a:gd name="T3" fmla="*/ 2147483647 h 1459"/>
                  <a:gd name="T4" fmla="*/ 2147483647 w 2293"/>
                  <a:gd name="T5" fmla="*/ 2147483647 h 1459"/>
                  <a:gd name="T6" fmla="*/ 0 w 2293"/>
                  <a:gd name="T7" fmla="*/ 2147483647 h 1459"/>
                  <a:gd name="T8" fmla="*/ 0 w 2293"/>
                  <a:gd name="T9" fmla="*/ 2147483647 h 1459"/>
                  <a:gd name="T10" fmla="*/ 2147483647 w 2293"/>
                  <a:gd name="T11" fmla="*/ 2147483647 h 1459"/>
                  <a:gd name="T12" fmla="*/ 2147483647 w 2293"/>
                  <a:gd name="T13" fmla="*/ 2147483647 h 1459"/>
                  <a:gd name="T14" fmla="*/ 2147483647 w 2293"/>
                  <a:gd name="T15" fmla="*/ 2147483647 h 1459"/>
                  <a:gd name="T16" fmla="*/ 2147483647 w 2293"/>
                  <a:gd name="T17" fmla="*/ 2147483647 h 1459"/>
                  <a:gd name="T18" fmla="*/ 2147483647 w 2293"/>
                  <a:gd name="T19" fmla="*/ 2147483647 h 1459"/>
                  <a:gd name="T20" fmla="*/ 2147483647 w 2293"/>
                  <a:gd name="T21" fmla="*/ 2147483647 h 1459"/>
                  <a:gd name="T22" fmla="*/ 2147483647 w 2293"/>
                  <a:gd name="T23" fmla="*/ 2147483647 h 1459"/>
                  <a:gd name="T24" fmla="*/ 2147483647 w 2293"/>
                  <a:gd name="T25" fmla="*/ 2147483647 h 1459"/>
                  <a:gd name="T26" fmla="*/ 2147483647 w 2293"/>
                  <a:gd name="T27" fmla="*/ 2147483647 h 1459"/>
                  <a:gd name="T28" fmla="*/ 2147483647 w 2293"/>
                  <a:gd name="T29" fmla="*/ 2147483647 h 1459"/>
                  <a:gd name="T30" fmla="*/ 2147483647 w 2293"/>
                  <a:gd name="T31" fmla="*/ 2147483647 h 1459"/>
                  <a:gd name="T32" fmla="*/ 2147483647 w 2293"/>
                  <a:gd name="T33" fmla="*/ 2147483647 h 1459"/>
                  <a:gd name="T34" fmla="*/ 2147483647 w 2293"/>
                  <a:gd name="T35" fmla="*/ 2147483647 h 1459"/>
                  <a:gd name="T36" fmla="*/ 2147483647 w 2293"/>
                  <a:gd name="T37" fmla="*/ 2147483647 h 1459"/>
                  <a:gd name="T38" fmla="*/ 2147483647 w 2293"/>
                  <a:gd name="T39" fmla="*/ 2147483647 h 1459"/>
                  <a:gd name="T40" fmla="*/ 2147483647 w 2293"/>
                  <a:gd name="T41" fmla="*/ 2147483647 h 1459"/>
                  <a:gd name="T42" fmla="*/ 2147483647 w 2293"/>
                  <a:gd name="T43" fmla="*/ 2147483647 h 1459"/>
                  <a:gd name="T44" fmla="*/ 2147483647 w 2293"/>
                  <a:gd name="T45" fmla="*/ 2147483647 h 1459"/>
                  <a:gd name="T46" fmla="*/ 2147483647 w 2293"/>
                  <a:gd name="T47" fmla="*/ 2147483647 h 1459"/>
                  <a:gd name="T48" fmla="*/ 2147483647 w 2293"/>
                  <a:gd name="T49" fmla="*/ 2147483647 h 1459"/>
                  <a:gd name="T50" fmla="*/ 2147483647 w 2293"/>
                  <a:gd name="T51" fmla="*/ 0 h 1459"/>
                  <a:gd name="T52" fmla="*/ 2147483647 w 2293"/>
                  <a:gd name="T53" fmla="*/ 0 h 1459"/>
                  <a:gd name="T54" fmla="*/ 2147483647 w 2293"/>
                  <a:gd name="T55" fmla="*/ 2147483647 h 1459"/>
                  <a:gd name="T56" fmla="*/ 2147483647 w 2293"/>
                  <a:gd name="T57" fmla="*/ 2147483647 h 1459"/>
                  <a:gd name="T58" fmla="*/ 2147483647 w 2293"/>
                  <a:gd name="T59" fmla="*/ 0 h 1459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293" h="1459">
                    <a:moveTo>
                      <a:pt x="0" y="1417"/>
                    </a:moveTo>
                    <a:lnTo>
                      <a:pt x="272" y="1417"/>
                    </a:lnTo>
                    <a:lnTo>
                      <a:pt x="272" y="1459"/>
                    </a:lnTo>
                    <a:lnTo>
                      <a:pt x="0" y="1459"/>
                    </a:lnTo>
                    <a:lnTo>
                      <a:pt x="0" y="1417"/>
                    </a:lnTo>
                    <a:close/>
                    <a:moveTo>
                      <a:pt x="407" y="1100"/>
                    </a:moveTo>
                    <a:lnTo>
                      <a:pt x="673" y="1100"/>
                    </a:lnTo>
                    <a:lnTo>
                      <a:pt x="673" y="1459"/>
                    </a:lnTo>
                    <a:lnTo>
                      <a:pt x="407" y="1459"/>
                    </a:lnTo>
                    <a:lnTo>
                      <a:pt x="407" y="1100"/>
                    </a:lnTo>
                    <a:close/>
                    <a:moveTo>
                      <a:pt x="810" y="767"/>
                    </a:moveTo>
                    <a:lnTo>
                      <a:pt x="1081" y="767"/>
                    </a:lnTo>
                    <a:lnTo>
                      <a:pt x="1081" y="1459"/>
                    </a:lnTo>
                    <a:lnTo>
                      <a:pt x="810" y="1459"/>
                    </a:lnTo>
                    <a:lnTo>
                      <a:pt x="810" y="767"/>
                    </a:lnTo>
                    <a:close/>
                    <a:moveTo>
                      <a:pt x="1211" y="476"/>
                    </a:moveTo>
                    <a:lnTo>
                      <a:pt x="1484" y="476"/>
                    </a:lnTo>
                    <a:lnTo>
                      <a:pt x="1484" y="1459"/>
                    </a:lnTo>
                    <a:lnTo>
                      <a:pt x="1211" y="1459"/>
                    </a:lnTo>
                    <a:lnTo>
                      <a:pt x="1211" y="476"/>
                    </a:lnTo>
                    <a:close/>
                    <a:moveTo>
                      <a:pt x="1619" y="167"/>
                    </a:moveTo>
                    <a:lnTo>
                      <a:pt x="1886" y="167"/>
                    </a:lnTo>
                    <a:lnTo>
                      <a:pt x="1886" y="1459"/>
                    </a:lnTo>
                    <a:lnTo>
                      <a:pt x="1619" y="1459"/>
                    </a:lnTo>
                    <a:lnTo>
                      <a:pt x="1619" y="167"/>
                    </a:lnTo>
                    <a:close/>
                    <a:moveTo>
                      <a:pt x="2022" y="0"/>
                    </a:moveTo>
                    <a:lnTo>
                      <a:pt x="2293" y="0"/>
                    </a:lnTo>
                    <a:lnTo>
                      <a:pt x="2293" y="1459"/>
                    </a:lnTo>
                    <a:lnTo>
                      <a:pt x="2022" y="1459"/>
                    </a:lnTo>
                    <a:lnTo>
                      <a:pt x="202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6" name="Freeform 105"/>
              <p:cNvSpPr>
                <a:spLocks noEditPoints="1"/>
              </p:cNvSpPr>
              <p:nvPr/>
            </p:nvSpPr>
            <p:spPr bwMode="auto">
              <a:xfrm>
                <a:off x="-4283179" y="6617236"/>
                <a:ext cx="1798182" cy="897027"/>
              </a:xfrm>
              <a:custGeom>
                <a:avLst/>
                <a:gdLst>
                  <a:gd name="T0" fmla="*/ 2147483647 w 2307"/>
                  <a:gd name="T1" fmla="*/ 2147483647 h 1469"/>
                  <a:gd name="T2" fmla="*/ 2147483647 w 2307"/>
                  <a:gd name="T3" fmla="*/ 2147483647 h 1469"/>
                  <a:gd name="T4" fmla="*/ 2147483647 w 2307"/>
                  <a:gd name="T5" fmla="*/ 2147483647 h 1469"/>
                  <a:gd name="T6" fmla="*/ 2147483647 w 2307"/>
                  <a:gd name="T7" fmla="*/ 2147483647 h 1469"/>
                  <a:gd name="T8" fmla="*/ 947148525 w 2307"/>
                  <a:gd name="T9" fmla="*/ 2147483647 h 1469"/>
                  <a:gd name="T10" fmla="*/ 0 w 2307"/>
                  <a:gd name="T11" fmla="*/ 2147483647 h 1469"/>
                  <a:gd name="T12" fmla="*/ 2147483647 w 2307"/>
                  <a:gd name="T13" fmla="*/ 2147483647 h 1469"/>
                  <a:gd name="T14" fmla="*/ 2147483647 w 2307"/>
                  <a:gd name="T15" fmla="*/ 2147483647 h 1469"/>
                  <a:gd name="T16" fmla="*/ 2147483647 w 2307"/>
                  <a:gd name="T17" fmla="*/ 2147483647 h 1469"/>
                  <a:gd name="T18" fmla="*/ 2147483647 w 2307"/>
                  <a:gd name="T19" fmla="*/ 2147483647 h 1469"/>
                  <a:gd name="T20" fmla="*/ 2147483647 w 2307"/>
                  <a:gd name="T21" fmla="*/ 2147483647 h 1469"/>
                  <a:gd name="T22" fmla="*/ 2147483647 w 2307"/>
                  <a:gd name="T23" fmla="*/ 2147483647 h 1469"/>
                  <a:gd name="T24" fmla="*/ 2147483647 w 2307"/>
                  <a:gd name="T25" fmla="*/ 2147483647 h 1469"/>
                  <a:gd name="T26" fmla="*/ 2147483647 w 2307"/>
                  <a:gd name="T27" fmla="*/ 2147483647 h 1469"/>
                  <a:gd name="T28" fmla="*/ 2147483647 w 2307"/>
                  <a:gd name="T29" fmla="*/ 2147483647 h 1469"/>
                  <a:gd name="T30" fmla="*/ 2147483647 w 2307"/>
                  <a:gd name="T31" fmla="*/ 2147483647 h 1469"/>
                  <a:gd name="T32" fmla="*/ 2147483647 w 2307"/>
                  <a:gd name="T33" fmla="*/ 2147483647 h 1469"/>
                  <a:gd name="T34" fmla="*/ 2147483647 w 2307"/>
                  <a:gd name="T35" fmla="*/ 2147483647 h 1469"/>
                  <a:gd name="T36" fmla="*/ 2147483647 w 2307"/>
                  <a:gd name="T37" fmla="*/ 2147483647 h 1469"/>
                  <a:gd name="T38" fmla="*/ 2147483647 w 2307"/>
                  <a:gd name="T39" fmla="*/ 2147483647 h 1469"/>
                  <a:gd name="T40" fmla="*/ 2147483647 w 2307"/>
                  <a:gd name="T41" fmla="*/ 2147483647 h 1469"/>
                  <a:gd name="T42" fmla="*/ 2147483647 w 2307"/>
                  <a:gd name="T43" fmla="*/ 2147483647 h 1469"/>
                  <a:gd name="T44" fmla="*/ 2147483647 w 2307"/>
                  <a:gd name="T45" fmla="*/ 2147483647 h 1469"/>
                  <a:gd name="T46" fmla="*/ 2147483647 w 2307"/>
                  <a:gd name="T47" fmla="*/ 2147483647 h 1469"/>
                  <a:gd name="T48" fmla="*/ 2147483647 w 2307"/>
                  <a:gd name="T49" fmla="*/ 2147483647 h 1469"/>
                  <a:gd name="T50" fmla="*/ 2147483647 w 2307"/>
                  <a:gd name="T51" fmla="*/ 2147483647 h 1469"/>
                  <a:gd name="T52" fmla="*/ 2147483647 w 2307"/>
                  <a:gd name="T53" fmla="*/ 2147483647 h 1469"/>
                  <a:gd name="T54" fmla="*/ 2147483647 w 2307"/>
                  <a:gd name="T55" fmla="*/ 2147483647 h 1469"/>
                  <a:gd name="T56" fmla="*/ 2147483647 w 2307"/>
                  <a:gd name="T57" fmla="*/ 2147483647 h 1469"/>
                  <a:gd name="T58" fmla="*/ 2147483647 w 2307"/>
                  <a:gd name="T59" fmla="*/ 2147483647 h 1469"/>
                  <a:gd name="T60" fmla="*/ 2147483647 w 2307"/>
                  <a:gd name="T61" fmla="*/ 2147483647 h 1469"/>
                  <a:gd name="T62" fmla="*/ 2147483647 w 2307"/>
                  <a:gd name="T63" fmla="*/ 2147483647 h 1469"/>
                  <a:gd name="T64" fmla="*/ 2147483647 w 2307"/>
                  <a:gd name="T65" fmla="*/ 2147483647 h 1469"/>
                  <a:gd name="T66" fmla="*/ 2147483647 w 2307"/>
                  <a:gd name="T67" fmla="*/ 2147483647 h 1469"/>
                  <a:gd name="T68" fmla="*/ 2147483647 w 2307"/>
                  <a:gd name="T69" fmla="*/ 2147483647 h 1469"/>
                  <a:gd name="T70" fmla="*/ 2147483647 w 2307"/>
                  <a:gd name="T71" fmla="*/ 2147483647 h 1469"/>
                  <a:gd name="T72" fmla="*/ 2147483647 w 2307"/>
                  <a:gd name="T73" fmla="*/ 2147483647 h 1469"/>
                  <a:gd name="T74" fmla="*/ 2147483647 w 2307"/>
                  <a:gd name="T75" fmla="*/ 2147483647 h 1469"/>
                  <a:gd name="T76" fmla="*/ 2147483647 w 2307"/>
                  <a:gd name="T77" fmla="*/ 2147483647 h 1469"/>
                  <a:gd name="T78" fmla="*/ 2147483647 w 2307"/>
                  <a:gd name="T79" fmla="*/ 2147483647 h 1469"/>
                  <a:gd name="T80" fmla="*/ 2147483647 w 2307"/>
                  <a:gd name="T81" fmla="*/ 2147483647 h 1469"/>
                  <a:gd name="T82" fmla="*/ 2147483647 w 2307"/>
                  <a:gd name="T83" fmla="*/ 2147483647 h 1469"/>
                  <a:gd name="T84" fmla="*/ 2147483647 w 2307"/>
                  <a:gd name="T85" fmla="*/ 2147483647 h 1469"/>
                  <a:gd name="T86" fmla="*/ 2147483647 w 2307"/>
                  <a:gd name="T87" fmla="*/ 2147483647 h 1469"/>
                  <a:gd name="T88" fmla="*/ 2147483647 w 2307"/>
                  <a:gd name="T89" fmla="*/ 2147483647 h 1469"/>
                  <a:gd name="T90" fmla="*/ 2147483647 w 2307"/>
                  <a:gd name="T91" fmla="*/ 2147483647 h 1469"/>
                  <a:gd name="T92" fmla="*/ 2147483647 w 2307"/>
                  <a:gd name="T93" fmla="*/ 2147483647 h 1469"/>
                  <a:gd name="T94" fmla="*/ 2147483647 w 2307"/>
                  <a:gd name="T95" fmla="*/ 2147483647 h 1469"/>
                  <a:gd name="T96" fmla="*/ 2147483647 w 2307"/>
                  <a:gd name="T97" fmla="*/ 2147483647 h 1469"/>
                  <a:gd name="T98" fmla="*/ 2147483647 w 2307"/>
                  <a:gd name="T99" fmla="*/ 2147483647 h 1469"/>
                  <a:gd name="T100" fmla="*/ 2147483647 w 2307"/>
                  <a:gd name="T101" fmla="*/ 2147483647 h 1469"/>
                  <a:gd name="T102" fmla="*/ 2147483647 w 2307"/>
                  <a:gd name="T103" fmla="*/ 2147483647 h 1469"/>
                  <a:gd name="T104" fmla="*/ 2147483647 w 2307"/>
                  <a:gd name="T105" fmla="*/ 1138398097 h 1469"/>
                  <a:gd name="T106" fmla="*/ 2147483647 w 2307"/>
                  <a:gd name="T107" fmla="*/ 0 h 1469"/>
                  <a:gd name="T108" fmla="*/ 2147483647 w 2307"/>
                  <a:gd name="T109" fmla="*/ 1138398097 h 1469"/>
                  <a:gd name="T110" fmla="*/ 2147483647 w 2307"/>
                  <a:gd name="T111" fmla="*/ 2147483647 h 1469"/>
                  <a:gd name="T112" fmla="*/ 2147483647 w 2307"/>
                  <a:gd name="T113" fmla="*/ 2147483647 h 1469"/>
                  <a:gd name="T114" fmla="*/ 2147483647 w 2307"/>
                  <a:gd name="T115" fmla="*/ 2147483647 h 1469"/>
                  <a:gd name="T116" fmla="*/ 2147483647 w 2307"/>
                  <a:gd name="T117" fmla="*/ 2147483647 h 1469"/>
                  <a:gd name="T118" fmla="*/ 2147483647 w 2307"/>
                  <a:gd name="T119" fmla="*/ 2147483647 h 1469"/>
                  <a:gd name="T120" fmla="*/ 2147483647 w 2307"/>
                  <a:gd name="T121" fmla="*/ 1138398097 h 1469"/>
                  <a:gd name="T122" fmla="*/ 2147483647 w 2307"/>
                  <a:gd name="T123" fmla="*/ 2147483647 h 1469"/>
                  <a:gd name="T124" fmla="*/ 2147483647 w 2307"/>
                  <a:gd name="T125" fmla="*/ 2147483647 h 1469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307" h="1469">
                    <a:moveTo>
                      <a:pt x="0" y="1422"/>
                    </a:moveTo>
                    <a:lnTo>
                      <a:pt x="5" y="1417"/>
                    </a:lnTo>
                    <a:lnTo>
                      <a:pt x="277" y="1417"/>
                    </a:lnTo>
                    <a:lnTo>
                      <a:pt x="283" y="1420"/>
                    </a:lnTo>
                    <a:lnTo>
                      <a:pt x="285" y="1422"/>
                    </a:lnTo>
                    <a:lnTo>
                      <a:pt x="285" y="1464"/>
                    </a:lnTo>
                    <a:lnTo>
                      <a:pt x="283" y="1469"/>
                    </a:lnTo>
                    <a:lnTo>
                      <a:pt x="277" y="1469"/>
                    </a:lnTo>
                    <a:lnTo>
                      <a:pt x="5" y="1469"/>
                    </a:lnTo>
                    <a:lnTo>
                      <a:pt x="2" y="1469"/>
                    </a:lnTo>
                    <a:lnTo>
                      <a:pt x="0" y="1464"/>
                    </a:lnTo>
                    <a:lnTo>
                      <a:pt x="0" y="1422"/>
                    </a:lnTo>
                    <a:close/>
                    <a:moveTo>
                      <a:pt x="14" y="1464"/>
                    </a:moveTo>
                    <a:lnTo>
                      <a:pt x="5" y="1459"/>
                    </a:lnTo>
                    <a:lnTo>
                      <a:pt x="277" y="1459"/>
                    </a:lnTo>
                    <a:lnTo>
                      <a:pt x="272" y="1464"/>
                    </a:lnTo>
                    <a:lnTo>
                      <a:pt x="272" y="1422"/>
                    </a:lnTo>
                    <a:lnTo>
                      <a:pt x="277" y="1432"/>
                    </a:lnTo>
                    <a:lnTo>
                      <a:pt x="5" y="1432"/>
                    </a:lnTo>
                    <a:lnTo>
                      <a:pt x="14" y="1422"/>
                    </a:lnTo>
                    <a:lnTo>
                      <a:pt x="14" y="1464"/>
                    </a:lnTo>
                    <a:close/>
                    <a:moveTo>
                      <a:pt x="407" y="1105"/>
                    </a:moveTo>
                    <a:lnTo>
                      <a:pt x="412" y="1100"/>
                    </a:lnTo>
                    <a:lnTo>
                      <a:pt x="678" y="1100"/>
                    </a:lnTo>
                    <a:lnTo>
                      <a:pt x="686" y="1102"/>
                    </a:lnTo>
                    <a:lnTo>
                      <a:pt x="688" y="1105"/>
                    </a:lnTo>
                    <a:lnTo>
                      <a:pt x="688" y="1464"/>
                    </a:lnTo>
                    <a:lnTo>
                      <a:pt x="686" y="1469"/>
                    </a:lnTo>
                    <a:lnTo>
                      <a:pt x="678" y="1469"/>
                    </a:lnTo>
                    <a:lnTo>
                      <a:pt x="412" y="1469"/>
                    </a:lnTo>
                    <a:lnTo>
                      <a:pt x="410" y="1469"/>
                    </a:lnTo>
                    <a:lnTo>
                      <a:pt x="407" y="1464"/>
                    </a:lnTo>
                    <a:lnTo>
                      <a:pt x="407" y="1105"/>
                    </a:lnTo>
                    <a:close/>
                    <a:moveTo>
                      <a:pt x="421" y="1464"/>
                    </a:moveTo>
                    <a:lnTo>
                      <a:pt x="412" y="1459"/>
                    </a:lnTo>
                    <a:lnTo>
                      <a:pt x="678" y="1459"/>
                    </a:lnTo>
                    <a:lnTo>
                      <a:pt x="675" y="1464"/>
                    </a:lnTo>
                    <a:lnTo>
                      <a:pt x="675" y="1105"/>
                    </a:lnTo>
                    <a:lnTo>
                      <a:pt x="678" y="1113"/>
                    </a:lnTo>
                    <a:lnTo>
                      <a:pt x="412" y="1113"/>
                    </a:lnTo>
                    <a:lnTo>
                      <a:pt x="421" y="1105"/>
                    </a:lnTo>
                    <a:lnTo>
                      <a:pt x="421" y="1464"/>
                    </a:lnTo>
                    <a:close/>
                    <a:moveTo>
                      <a:pt x="810" y="772"/>
                    </a:moveTo>
                    <a:lnTo>
                      <a:pt x="815" y="767"/>
                    </a:lnTo>
                    <a:lnTo>
                      <a:pt x="1086" y="767"/>
                    </a:lnTo>
                    <a:lnTo>
                      <a:pt x="1093" y="770"/>
                    </a:lnTo>
                    <a:lnTo>
                      <a:pt x="1096" y="772"/>
                    </a:lnTo>
                    <a:lnTo>
                      <a:pt x="1096" y="1464"/>
                    </a:lnTo>
                    <a:lnTo>
                      <a:pt x="1093" y="1469"/>
                    </a:lnTo>
                    <a:lnTo>
                      <a:pt x="1086" y="1469"/>
                    </a:lnTo>
                    <a:lnTo>
                      <a:pt x="815" y="1469"/>
                    </a:lnTo>
                    <a:lnTo>
                      <a:pt x="812" y="1469"/>
                    </a:lnTo>
                    <a:lnTo>
                      <a:pt x="810" y="1464"/>
                    </a:lnTo>
                    <a:lnTo>
                      <a:pt x="810" y="772"/>
                    </a:lnTo>
                    <a:close/>
                    <a:moveTo>
                      <a:pt x="824" y="1464"/>
                    </a:moveTo>
                    <a:lnTo>
                      <a:pt x="815" y="1459"/>
                    </a:lnTo>
                    <a:lnTo>
                      <a:pt x="1086" y="1459"/>
                    </a:lnTo>
                    <a:lnTo>
                      <a:pt x="1081" y="1464"/>
                    </a:lnTo>
                    <a:lnTo>
                      <a:pt x="1081" y="772"/>
                    </a:lnTo>
                    <a:lnTo>
                      <a:pt x="1086" y="781"/>
                    </a:lnTo>
                    <a:lnTo>
                      <a:pt x="815" y="781"/>
                    </a:lnTo>
                    <a:lnTo>
                      <a:pt x="824" y="772"/>
                    </a:lnTo>
                    <a:lnTo>
                      <a:pt x="824" y="1464"/>
                    </a:lnTo>
                    <a:close/>
                    <a:moveTo>
                      <a:pt x="1213" y="481"/>
                    </a:moveTo>
                    <a:lnTo>
                      <a:pt x="1216" y="476"/>
                    </a:lnTo>
                    <a:lnTo>
                      <a:pt x="1489" y="476"/>
                    </a:lnTo>
                    <a:lnTo>
                      <a:pt x="1496" y="479"/>
                    </a:lnTo>
                    <a:lnTo>
                      <a:pt x="1497" y="481"/>
                    </a:lnTo>
                    <a:lnTo>
                      <a:pt x="1497" y="1464"/>
                    </a:lnTo>
                    <a:lnTo>
                      <a:pt x="1496" y="1469"/>
                    </a:lnTo>
                    <a:lnTo>
                      <a:pt x="1489" y="1469"/>
                    </a:lnTo>
                    <a:lnTo>
                      <a:pt x="1216" y="1469"/>
                    </a:lnTo>
                    <a:lnTo>
                      <a:pt x="1215" y="1469"/>
                    </a:lnTo>
                    <a:lnTo>
                      <a:pt x="1213" y="1464"/>
                    </a:lnTo>
                    <a:lnTo>
                      <a:pt x="1213" y="481"/>
                    </a:lnTo>
                    <a:close/>
                    <a:moveTo>
                      <a:pt x="1226" y="1464"/>
                    </a:moveTo>
                    <a:lnTo>
                      <a:pt x="1216" y="1459"/>
                    </a:lnTo>
                    <a:lnTo>
                      <a:pt x="1489" y="1459"/>
                    </a:lnTo>
                    <a:lnTo>
                      <a:pt x="1484" y="1464"/>
                    </a:lnTo>
                    <a:lnTo>
                      <a:pt x="1484" y="481"/>
                    </a:lnTo>
                    <a:lnTo>
                      <a:pt x="1489" y="491"/>
                    </a:lnTo>
                    <a:lnTo>
                      <a:pt x="1216" y="491"/>
                    </a:lnTo>
                    <a:lnTo>
                      <a:pt x="1226" y="481"/>
                    </a:lnTo>
                    <a:lnTo>
                      <a:pt x="1226" y="1464"/>
                    </a:lnTo>
                    <a:close/>
                    <a:moveTo>
                      <a:pt x="1619" y="172"/>
                    </a:moveTo>
                    <a:lnTo>
                      <a:pt x="1624" y="169"/>
                    </a:lnTo>
                    <a:lnTo>
                      <a:pt x="1891" y="169"/>
                    </a:lnTo>
                    <a:lnTo>
                      <a:pt x="1897" y="171"/>
                    </a:lnTo>
                    <a:lnTo>
                      <a:pt x="1900" y="172"/>
                    </a:lnTo>
                    <a:lnTo>
                      <a:pt x="1900" y="1464"/>
                    </a:lnTo>
                    <a:lnTo>
                      <a:pt x="1897" y="1469"/>
                    </a:lnTo>
                    <a:lnTo>
                      <a:pt x="1891" y="1469"/>
                    </a:lnTo>
                    <a:lnTo>
                      <a:pt x="1624" y="1469"/>
                    </a:lnTo>
                    <a:lnTo>
                      <a:pt x="1622" y="1469"/>
                    </a:lnTo>
                    <a:lnTo>
                      <a:pt x="1619" y="1464"/>
                    </a:lnTo>
                    <a:lnTo>
                      <a:pt x="1619" y="172"/>
                    </a:lnTo>
                    <a:close/>
                    <a:moveTo>
                      <a:pt x="1634" y="1464"/>
                    </a:moveTo>
                    <a:lnTo>
                      <a:pt x="1624" y="1459"/>
                    </a:lnTo>
                    <a:lnTo>
                      <a:pt x="1891" y="1459"/>
                    </a:lnTo>
                    <a:lnTo>
                      <a:pt x="1886" y="1464"/>
                    </a:lnTo>
                    <a:lnTo>
                      <a:pt x="1886" y="172"/>
                    </a:lnTo>
                    <a:lnTo>
                      <a:pt x="1891" y="182"/>
                    </a:lnTo>
                    <a:lnTo>
                      <a:pt x="1624" y="182"/>
                    </a:lnTo>
                    <a:lnTo>
                      <a:pt x="1634" y="172"/>
                    </a:lnTo>
                    <a:lnTo>
                      <a:pt x="1634" y="1464"/>
                    </a:lnTo>
                    <a:close/>
                    <a:moveTo>
                      <a:pt x="2022" y="5"/>
                    </a:moveTo>
                    <a:lnTo>
                      <a:pt x="2027" y="0"/>
                    </a:lnTo>
                    <a:lnTo>
                      <a:pt x="2298" y="0"/>
                    </a:lnTo>
                    <a:lnTo>
                      <a:pt x="2305" y="2"/>
                    </a:lnTo>
                    <a:lnTo>
                      <a:pt x="2307" y="5"/>
                    </a:lnTo>
                    <a:lnTo>
                      <a:pt x="2307" y="1464"/>
                    </a:lnTo>
                    <a:lnTo>
                      <a:pt x="2305" y="1469"/>
                    </a:lnTo>
                    <a:lnTo>
                      <a:pt x="2298" y="1469"/>
                    </a:lnTo>
                    <a:lnTo>
                      <a:pt x="2027" y="1469"/>
                    </a:lnTo>
                    <a:lnTo>
                      <a:pt x="2024" y="1469"/>
                    </a:lnTo>
                    <a:lnTo>
                      <a:pt x="2022" y="1464"/>
                    </a:lnTo>
                    <a:lnTo>
                      <a:pt x="2022" y="5"/>
                    </a:lnTo>
                    <a:close/>
                    <a:moveTo>
                      <a:pt x="2035" y="1464"/>
                    </a:moveTo>
                    <a:lnTo>
                      <a:pt x="2027" y="1459"/>
                    </a:lnTo>
                    <a:lnTo>
                      <a:pt x="2298" y="1459"/>
                    </a:lnTo>
                    <a:lnTo>
                      <a:pt x="2293" y="1464"/>
                    </a:lnTo>
                    <a:lnTo>
                      <a:pt x="2293" y="5"/>
                    </a:lnTo>
                    <a:lnTo>
                      <a:pt x="2298" y="13"/>
                    </a:lnTo>
                    <a:lnTo>
                      <a:pt x="2027" y="13"/>
                    </a:lnTo>
                    <a:lnTo>
                      <a:pt x="2035" y="5"/>
                    </a:lnTo>
                    <a:lnTo>
                      <a:pt x="2035" y="14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7" name="Freeform 106"/>
              <p:cNvSpPr>
                <a:spLocks noEditPoints="1"/>
              </p:cNvSpPr>
              <p:nvPr/>
            </p:nvSpPr>
            <p:spPr bwMode="auto">
              <a:xfrm>
                <a:off x="-4205268" y="7470387"/>
                <a:ext cx="68562" cy="29251"/>
              </a:xfrm>
              <a:custGeom>
                <a:avLst/>
                <a:gdLst>
                  <a:gd name="T0" fmla="*/ 2147483647 w 89"/>
                  <a:gd name="T1" fmla="*/ 2147483647 h 47"/>
                  <a:gd name="T2" fmla="*/ 2147483647 w 89"/>
                  <a:gd name="T3" fmla="*/ 2147483647 h 47"/>
                  <a:gd name="T4" fmla="*/ 2147483647 w 89"/>
                  <a:gd name="T5" fmla="*/ 2147483647 h 47"/>
                  <a:gd name="T6" fmla="*/ 2147483647 w 89"/>
                  <a:gd name="T7" fmla="*/ 2147483647 h 47"/>
                  <a:gd name="T8" fmla="*/ 2147483647 w 89"/>
                  <a:gd name="T9" fmla="*/ 0 h 47"/>
                  <a:gd name="T10" fmla="*/ 2147483647 w 89"/>
                  <a:gd name="T11" fmla="*/ 2147483647 h 47"/>
                  <a:gd name="T12" fmla="*/ 0 w 89"/>
                  <a:gd name="T13" fmla="*/ 2147483647 h 47"/>
                  <a:gd name="T14" fmla="*/ 2147483647 w 89"/>
                  <a:gd name="T15" fmla="*/ 2147483647 h 47"/>
                  <a:gd name="T16" fmla="*/ 0 w 89"/>
                  <a:gd name="T17" fmla="*/ 2147483647 h 47"/>
                  <a:gd name="T18" fmla="*/ 0 w 89"/>
                  <a:gd name="T19" fmla="*/ 0 h 47"/>
                  <a:gd name="T20" fmla="*/ 2147483647 w 89"/>
                  <a:gd name="T21" fmla="*/ 0 h 47"/>
                  <a:gd name="T22" fmla="*/ 0 w 89"/>
                  <a:gd name="T23" fmla="*/ 0 h 4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9" h="47">
                    <a:moveTo>
                      <a:pt x="42" y="23"/>
                    </a:moveTo>
                    <a:lnTo>
                      <a:pt x="42" y="47"/>
                    </a:lnTo>
                    <a:lnTo>
                      <a:pt x="42" y="23"/>
                    </a:lnTo>
                    <a:close/>
                    <a:moveTo>
                      <a:pt x="42" y="23"/>
                    </a:moveTo>
                    <a:lnTo>
                      <a:pt x="42" y="0"/>
                    </a:lnTo>
                    <a:lnTo>
                      <a:pt x="42" y="23"/>
                    </a:lnTo>
                    <a:close/>
                    <a:moveTo>
                      <a:pt x="0" y="47"/>
                    </a:moveTo>
                    <a:lnTo>
                      <a:pt x="89" y="47"/>
                    </a:lnTo>
                    <a:lnTo>
                      <a:pt x="0" y="47"/>
                    </a:lnTo>
                    <a:close/>
                    <a:moveTo>
                      <a:pt x="0" y="0"/>
                    </a:moveTo>
                    <a:lnTo>
                      <a:pt x="8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8" name="Freeform 107"/>
              <p:cNvSpPr>
                <a:spLocks noEditPoints="1"/>
              </p:cNvSpPr>
              <p:nvPr/>
            </p:nvSpPr>
            <p:spPr bwMode="auto">
              <a:xfrm>
                <a:off x="-4205268" y="7467949"/>
                <a:ext cx="68562" cy="34126"/>
              </a:xfrm>
              <a:custGeom>
                <a:avLst/>
                <a:gdLst>
                  <a:gd name="T0" fmla="*/ 2147483647 w 89"/>
                  <a:gd name="T1" fmla="*/ 2147483647 h 57"/>
                  <a:gd name="T2" fmla="*/ 2147483647 w 89"/>
                  <a:gd name="T3" fmla="*/ 2147483647 h 57"/>
                  <a:gd name="T4" fmla="*/ 2147483647 w 89"/>
                  <a:gd name="T5" fmla="*/ 2147483647 h 57"/>
                  <a:gd name="T6" fmla="*/ 2147483647 w 89"/>
                  <a:gd name="T7" fmla="*/ 2147483647 h 57"/>
                  <a:gd name="T8" fmla="*/ 2147483647 w 89"/>
                  <a:gd name="T9" fmla="*/ 2147483647 h 57"/>
                  <a:gd name="T10" fmla="*/ 2147483647 w 89"/>
                  <a:gd name="T11" fmla="*/ 2147483647 h 57"/>
                  <a:gd name="T12" fmla="*/ 2147483647 w 89"/>
                  <a:gd name="T13" fmla="*/ 1073180678 h 57"/>
                  <a:gd name="T14" fmla="*/ 2147483647 w 89"/>
                  <a:gd name="T15" fmla="*/ 1073180678 h 57"/>
                  <a:gd name="T16" fmla="*/ 2147483647 w 89"/>
                  <a:gd name="T17" fmla="*/ 2147483647 h 57"/>
                  <a:gd name="T18" fmla="*/ 2147483647 w 89"/>
                  <a:gd name="T19" fmla="*/ 2147483647 h 57"/>
                  <a:gd name="T20" fmla="*/ 0 w 89"/>
                  <a:gd name="T21" fmla="*/ 2147483647 h 57"/>
                  <a:gd name="T22" fmla="*/ 2147483647 w 89"/>
                  <a:gd name="T23" fmla="*/ 2147483647 h 57"/>
                  <a:gd name="T24" fmla="*/ 2147483647 w 89"/>
                  <a:gd name="T25" fmla="*/ 2147483647 h 57"/>
                  <a:gd name="T26" fmla="*/ 0 w 89"/>
                  <a:gd name="T27" fmla="*/ 2147483647 h 57"/>
                  <a:gd name="T28" fmla="*/ 0 w 89"/>
                  <a:gd name="T29" fmla="*/ 2147483647 h 57"/>
                  <a:gd name="T30" fmla="*/ 0 w 89"/>
                  <a:gd name="T31" fmla="*/ 0 h 57"/>
                  <a:gd name="T32" fmla="*/ 2147483647 w 89"/>
                  <a:gd name="T33" fmla="*/ 0 h 57"/>
                  <a:gd name="T34" fmla="*/ 2147483647 w 89"/>
                  <a:gd name="T35" fmla="*/ 2146002733 h 57"/>
                  <a:gd name="T36" fmla="*/ 0 w 89"/>
                  <a:gd name="T37" fmla="*/ 2146002733 h 57"/>
                  <a:gd name="T38" fmla="*/ 0 w 89"/>
                  <a:gd name="T39" fmla="*/ 0 h 5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9" h="57">
                    <a:moveTo>
                      <a:pt x="52" y="28"/>
                    </a:moveTo>
                    <a:lnTo>
                      <a:pt x="52" y="52"/>
                    </a:lnTo>
                    <a:lnTo>
                      <a:pt x="38" y="52"/>
                    </a:lnTo>
                    <a:lnTo>
                      <a:pt x="38" y="28"/>
                    </a:lnTo>
                    <a:lnTo>
                      <a:pt x="52" y="28"/>
                    </a:lnTo>
                    <a:close/>
                    <a:moveTo>
                      <a:pt x="38" y="28"/>
                    </a:moveTo>
                    <a:lnTo>
                      <a:pt x="38" y="5"/>
                    </a:lnTo>
                    <a:lnTo>
                      <a:pt x="52" y="5"/>
                    </a:lnTo>
                    <a:lnTo>
                      <a:pt x="52" y="28"/>
                    </a:lnTo>
                    <a:lnTo>
                      <a:pt x="38" y="28"/>
                    </a:lnTo>
                    <a:close/>
                    <a:moveTo>
                      <a:pt x="0" y="47"/>
                    </a:moveTo>
                    <a:lnTo>
                      <a:pt x="89" y="47"/>
                    </a:lnTo>
                    <a:lnTo>
                      <a:pt x="89" y="57"/>
                    </a:lnTo>
                    <a:lnTo>
                      <a:pt x="0" y="57"/>
                    </a:lnTo>
                    <a:lnTo>
                      <a:pt x="0" y="47"/>
                    </a:lnTo>
                    <a:close/>
                    <a:moveTo>
                      <a:pt x="0" y="0"/>
                    </a:moveTo>
                    <a:lnTo>
                      <a:pt x="89" y="0"/>
                    </a:lnTo>
                    <a:lnTo>
                      <a:pt x="89" y="10"/>
                    </a:lnTo>
                    <a:lnTo>
                      <a:pt x="0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9" name="Freeform 108"/>
              <p:cNvSpPr>
                <a:spLocks noEditPoints="1"/>
              </p:cNvSpPr>
              <p:nvPr/>
            </p:nvSpPr>
            <p:spPr bwMode="auto">
              <a:xfrm>
                <a:off x="-3887392" y="7251005"/>
                <a:ext cx="65445" cy="85315"/>
              </a:xfrm>
              <a:custGeom>
                <a:avLst/>
                <a:gdLst>
                  <a:gd name="T0" fmla="*/ 2147483647 w 84"/>
                  <a:gd name="T1" fmla="*/ 2147483647 h 141"/>
                  <a:gd name="T2" fmla="*/ 2147483647 w 84"/>
                  <a:gd name="T3" fmla="*/ 2147483647 h 141"/>
                  <a:gd name="T4" fmla="*/ 2147483647 w 84"/>
                  <a:gd name="T5" fmla="*/ 2147483647 h 141"/>
                  <a:gd name="T6" fmla="*/ 2147483647 w 84"/>
                  <a:gd name="T7" fmla="*/ 2147483647 h 141"/>
                  <a:gd name="T8" fmla="*/ 2147483647 w 84"/>
                  <a:gd name="T9" fmla="*/ 0 h 141"/>
                  <a:gd name="T10" fmla="*/ 2147483647 w 84"/>
                  <a:gd name="T11" fmla="*/ 2147483647 h 141"/>
                  <a:gd name="T12" fmla="*/ 0 w 84"/>
                  <a:gd name="T13" fmla="*/ 2147483647 h 141"/>
                  <a:gd name="T14" fmla="*/ 2147483647 w 84"/>
                  <a:gd name="T15" fmla="*/ 2147483647 h 141"/>
                  <a:gd name="T16" fmla="*/ 0 w 84"/>
                  <a:gd name="T17" fmla="*/ 2147483647 h 141"/>
                  <a:gd name="T18" fmla="*/ 0 w 84"/>
                  <a:gd name="T19" fmla="*/ 0 h 141"/>
                  <a:gd name="T20" fmla="*/ 2147483647 w 84"/>
                  <a:gd name="T21" fmla="*/ 0 h 141"/>
                  <a:gd name="T22" fmla="*/ 0 w 84"/>
                  <a:gd name="T23" fmla="*/ 0 h 14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41">
                    <a:moveTo>
                      <a:pt x="37" y="67"/>
                    </a:moveTo>
                    <a:lnTo>
                      <a:pt x="37" y="141"/>
                    </a:lnTo>
                    <a:lnTo>
                      <a:pt x="37" y="67"/>
                    </a:lnTo>
                    <a:close/>
                    <a:moveTo>
                      <a:pt x="37" y="67"/>
                    </a:moveTo>
                    <a:lnTo>
                      <a:pt x="37" y="0"/>
                    </a:lnTo>
                    <a:lnTo>
                      <a:pt x="37" y="67"/>
                    </a:lnTo>
                    <a:close/>
                    <a:moveTo>
                      <a:pt x="0" y="141"/>
                    </a:moveTo>
                    <a:lnTo>
                      <a:pt x="84" y="141"/>
                    </a:lnTo>
                    <a:lnTo>
                      <a:pt x="0" y="141"/>
                    </a:lnTo>
                    <a:close/>
                    <a:moveTo>
                      <a:pt x="0" y="0"/>
                    </a:moveTo>
                    <a:lnTo>
                      <a:pt x="8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0" name="Freeform 109"/>
              <p:cNvSpPr>
                <a:spLocks noEditPoints="1"/>
              </p:cNvSpPr>
              <p:nvPr/>
            </p:nvSpPr>
            <p:spPr bwMode="auto">
              <a:xfrm>
                <a:off x="-3887392" y="7248568"/>
                <a:ext cx="65445" cy="90190"/>
              </a:xfrm>
              <a:custGeom>
                <a:avLst/>
                <a:gdLst>
                  <a:gd name="T0" fmla="*/ 2147483647 w 84"/>
                  <a:gd name="T1" fmla="*/ 2147483647 h 149"/>
                  <a:gd name="T2" fmla="*/ 2147483647 w 84"/>
                  <a:gd name="T3" fmla="*/ 2147483647 h 149"/>
                  <a:gd name="T4" fmla="*/ 2147483647 w 84"/>
                  <a:gd name="T5" fmla="*/ 2147483647 h 149"/>
                  <a:gd name="T6" fmla="*/ 2147483647 w 84"/>
                  <a:gd name="T7" fmla="*/ 2147483647 h 149"/>
                  <a:gd name="T8" fmla="*/ 2147483647 w 84"/>
                  <a:gd name="T9" fmla="*/ 2147483647 h 149"/>
                  <a:gd name="T10" fmla="*/ 2147483647 w 84"/>
                  <a:gd name="T11" fmla="*/ 2147483647 h 149"/>
                  <a:gd name="T12" fmla="*/ 2147483647 w 84"/>
                  <a:gd name="T13" fmla="*/ 887031361 h 149"/>
                  <a:gd name="T14" fmla="*/ 2147483647 w 84"/>
                  <a:gd name="T15" fmla="*/ 887031361 h 149"/>
                  <a:gd name="T16" fmla="*/ 2147483647 w 84"/>
                  <a:gd name="T17" fmla="*/ 2147483647 h 149"/>
                  <a:gd name="T18" fmla="*/ 2147483647 w 84"/>
                  <a:gd name="T19" fmla="*/ 2147483647 h 149"/>
                  <a:gd name="T20" fmla="*/ 0 w 84"/>
                  <a:gd name="T21" fmla="*/ 2147483647 h 149"/>
                  <a:gd name="T22" fmla="*/ 2147483647 w 84"/>
                  <a:gd name="T23" fmla="*/ 2147483647 h 149"/>
                  <a:gd name="T24" fmla="*/ 2147483647 w 84"/>
                  <a:gd name="T25" fmla="*/ 2147483647 h 149"/>
                  <a:gd name="T26" fmla="*/ 0 w 84"/>
                  <a:gd name="T27" fmla="*/ 2147483647 h 149"/>
                  <a:gd name="T28" fmla="*/ 0 w 84"/>
                  <a:gd name="T29" fmla="*/ 2147483647 h 149"/>
                  <a:gd name="T30" fmla="*/ 0 w 84"/>
                  <a:gd name="T31" fmla="*/ 0 h 149"/>
                  <a:gd name="T32" fmla="*/ 2147483647 w 84"/>
                  <a:gd name="T33" fmla="*/ 0 h 149"/>
                  <a:gd name="T34" fmla="*/ 2147483647 w 84"/>
                  <a:gd name="T35" fmla="*/ 1996095370 h 149"/>
                  <a:gd name="T36" fmla="*/ 0 w 84"/>
                  <a:gd name="T37" fmla="*/ 1996095370 h 149"/>
                  <a:gd name="T38" fmla="*/ 0 w 84"/>
                  <a:gd name="T39" fmla="*/ 0 h 14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4" h="149">
                    <a:moveTo>
                      <a:pt x="47" y="71"/>
                    </a:moveTo>
                    <a:lnTo>
                      <a:pt x="47" y="145"/>
                    </a:lnTo>
                    <a:lnTo>
                      <a:pt x="32" y="145"/>
                    </a:lnTo>
                    <a:lnTo>
                      <a:pt x="32" y="71"/>
                    </a:lnTo>
                    <a:lnTo>
                      <a:pt x="47" y="71"/>
                    </a:lnTo>
                    <a:close/>
                    <a:moveTo>
                      <a:pt x="32" y="71"/>
                    </a:moveTo>
                    <a:lnTo>
                      <a:pt x="32" y="4"/>
                    </a:lnTo>
                    <a:lnTo>
                      <a:pt x="47" y="4"/>
                    </a:lnTo>
                    <a:lnTo>
                      <a:pt x="47" y="71"/>
                    </a:lnTo>
                    <a:lnTo>
                      <a:pt x="32" y="71"/>
                    </a:lnTo>
                    <a:close/>
                    <a:moveTo>
                      <a:pt x="0" y="141"/>
                    </a:moveTo>
                    <a:lnTo>
                      <a:pt x="84" y="141"/>
                    </a:lnTo>
                    <a:lnTo>
                      <a:pt x="84" y="149"/>
                    </a:lnTo>
                    <a:lnTo>
                      <a:pt x="0" y="149"/>
                    </a:lnTo>
                    <a:lnTo>
                      <a:pt x="0" y="141"/>
                    </a:lnTo>
                    <a:close/>
                    <a:moveTo>
                      <a:pt x="0" y="0"/>
                    </a:moveTo>
                    <a:lnTo>
                      <a:pt x="84" y="0"/>
                    </a:lnTo>
                    <a:lnTo>
                      <a:pt x="84" y="9"/>
                    </a:lnTo>
                    <a:lnTo>
                      <a:pt x="0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" name="Freeform 110"/>
              <p:cNvSpPr>
                <a:spLocks noEditPoints="1"/>
              </p:cNvSpPr>
              <p:nvPr/>
            </p:nvSpPr>
            <p:spPr bwMode="auto">
              <a:xfrm>
                <a:off x="-3575749" y="7036499"/>
                <a:ext cx="71678" cy="109691"/>
              </a:xfrm>
              <a:custGeom>
                <a:avLst/>
                <a:gdLst>
                  <a:gd name="T0" fmla="*/ 2147483647 w 88"/>
                  <a:gd name="T1" fmla="*/ 2147483647 h 179"/>
                  <a:gd name="T2" fmla="*/ 2147483647 w 88"/>
                  <a:gd name="T3" fmla="*/ 2147483647 h 179"/>
                  <a:gd name="T4" fmla="*/ 2147483647 w 88"/>
                  <a:gd name="T5" fmla="*/ 2147483647 h 179"/>
                  <a:gd name="T6" fmla="*/ 2147483647 w 88"/>
                  <a:gd name="T7" fmla="*/ 2147483647 h 179"/>
                  <a:gd name="T8" fmla="*/ 2147483647 w 88"/>
                  <a:gd name="T9" fmla="*/ 0 h 179"/>
                  <a:gd name="T10" fmla="*/ 2147483647 w 88"/>
                  <a:gd name="T11" fmla="*/ 2147483647 h 179"/>
                  <a:gd name="T12" fmla="*/ 0 w 88"/>
                  <a:gd name="T13" fmla="*/ 2147483647 h 179"/>
                  <a:gd name="T14" fmla="*/ 2147483647 w 88"/>
                  <a:gd name="T15" fmla="*/ 2147483647 h 179"/>
                  <a:gd name="T16" fmla="*/ 0 w 88"/>
                  <a:gd name="T17" fmla="*/ 2147483647 h 179"/>
                  <a:gd name="T18" fmla="*/ 0 w 88"/>
                  <a:gd name="T19" fmla="*/ 0 h 179"/>
                  <a:gd name="T20" fmla="*/ 2147483647 w 88"/>
                  <a:gd name="T21" fmla="*/ 0 h 179"/>
                  <a:gd name="T22" fmla="*/ 0 w 88"/>
                  <a:gd name="T23" fmla="*/ 0 h 17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8" h="179">
                    <a:moveTo>
                      <a:pt x="41" y="85"/>
                    </a:moveTo>
                    <a:lnTo>
                      <a:pt x="41" y="179"/>
                    </a:lnTo>
                    <a:lnTo>
                      <a:pt x="41" y="85"/>
                    </a:lnTo>
                    <a:close/>
                    <a:moveTo>
                      <a:pt x="41" y="85"/>
                    </a:moveTo>
                    <a:lnTo>
                      <a:pt x="41" y="0"/>
                    </a:lnTo>
                    <a:lnTo>
                      <a:pt x="41" y="85"/>
                    </a:lnTo>
                    <a:close/>
                    <a:moveTo>
                      <a:pt x="0" y="179"/>
                    </a:moveTo>
                    <a:lnTo>
                      <a:pt x="88" y="179"/>
                    </a:lnTo>
                    <a:lnTo>
                      <a:pt x="0" y="179"/>
                    </a:lnTo>
                    <a:close/>
                    <a:moveTo>
                      <a:pt x="0" y="0"/>
                    </a:moveTo>
                    <a:lnTo>
                      <a:pt x="8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" name="Freeform 111"/>
              <p:cNvSpPr>
                <a:spLocks noEditPoints="1"/>
              </p:cNvSpPr>
              <p:nvPr/>
            </p:nvSpPr>
            <p:spPr bwMode="auto">
              <a:xfrm>
                <a:off x="-3575749" y="7031624"/>
                <a:ext cx="71678" cy="117004"/>
              </a:xfrm>
              <a:custGeom>
                <a:avLst/>
                <a:gdLst>
                  <a:gd name="T0" fmla="*/ 2147483647 w 88"/>
                  <a:gd name="T1" fmla="*/ 2147483647 h 193"/>
                  <a:gd name="T2" fmla="*/ 2147483647 w 88"/>
                  <a:gd name="T3" fmla="*/ 2147483647 h 193"/>
                  <a:gd name="T4" fmla="*/ 2147483647 w 88"/>
                  <a:gd name="T5" fmla="*/ 2147483647 h 193"/>
                  <a:gd name="T6" fmla="*/ 2147483647 w 88"/>
                  <a:gd name="T7" fmla="*/ 2147483647 h 193"/>
                  <a:gd name="T8" fmla="*/ 2147483647 w 88"/>
                  <a:gd name="T9" fmla="*/ 2147483647 h 193"/>
                  <a:gd name="T10" fmla="*/ 2147483647 w 88"/>
                  <a:gd name="T11" fmla="*/ 2147483647 h 193"/>
                  <a:gd name="T12" fmla="*/ 2147483647 w 88"/>
                  <a:gd name="T13" fmla="*/ 2005215764 h 193"/>
                  <a:gd name="T14" fmla="*/ 2147483647 w 88"/>
                  <a:gd name="T15" fmla="*/ 2005215764 h 193"/>
                  <a:gd name="T16" fmla="*/ 2147483647 w 88"/>
                  <a:gd name="T17" fmla="*/ 2147483647 h 193"/>
                  <a:gd name="T18" fmla="*/ 2147483647 w 88"/>
                  <a:gd name="T19" fmla="*/ 2147483647 h 193"/>
                  <a:gd name="T20" fmla="*/ 0 w 88"/>
                  <a:gd name="T21" fmla="*/ 2147483647 h 193"/>
                  <a:gd name="T22" fmla="*/ 2147483647 w 88"/>
                  <a:gd name="T23" fmla="*/ 2147483647 h 193"/>
                  <a:gd name="T24" fmla="*/ 2147483647 w 88"/>
                  <a:gd name="T25" fmla="*/ 2147483647 h 193"/>
                  <a:gd name="T26" fmla="*/ 0 w 88"/>
                  <a:gd name="T27" fmla="*/ 2147483647 h 193"/>
                  <a:gd name="T28" fmla="*/ 0 w 88"/>
                  <a:gd name="T29" fmla="*/ 2147483647 h 193"/>
                  <a:gd name="T30" fmla="*/ 0 w 88"/>
                  <a:gd name="T31" fmla="*/ 0 h 193"/>
                  <a:gd name="T32" fmla="*/ 2147483647 w 88"/>
                  <a:gd name="T33" fmla="*/ 0 h 193"/>
                  <a:gd name="T34" fmla="*/ 2147483647 w 88"/>
                  <a:gd name="T35" fmla="*/ 2147483647 h 193"/>
                  <a:gd name="T36" fmla="*/ 0 w 88"/>
                  <a:gd name="T37" fmla="*/ 2147483647 h 193"/>
                  <a:gd name="T38" fmla="*/ 0 w 88"/>
                  <a:gd name="T39" fmla="*/ 0 h 19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8" h="193">
                    <a:moveTo>
                      <a:pt x="50" y="94"/>
                    </a:moveTo>
                    <a:lnTo>
                      <a:pt x="50" y="188"/>
                    </a:lnTo>
                    <a:lnTo>
                      <a:pt x="36" y="188"/>
                    </a:lnTo>
                    <a:lnTo>
                      <a:pt x="36" y="94"/>
                    </a:lnTo>
                    <a:lnTo>
                      <a:pt x="50" y="94"/>
                    </a:lnTo>
                    <a:close/>
                    <a:moveTo>
                      <a:pt x="36" y="94"/>
                    </a:moveTo>
                    <a:lnTo>
                      <a:pt x="36" y="9"/>
                    </a:lnTo>
                    <a:lnTo>
                      <a:pt x="50" y="9"/>
                    </a:lnTo>
                    <a:lnTo>
                      <a:pt x="50" y="94"/>
                    </a:lnTo>
                    <a:lnTo>
                      <a:pt x="36" y="94"/>
                    </a:lnTo>
                    <a:close/>
                    <a:moveTo>
                      <a:pt x="0" y="183"/>
                    </a:moveTo>
                    <a:lnTo>
                      <a:pt x="88" y="183"/>
                    </a:lnTo>
                    <a:lnTo>
                      <a:pt x="88" y="193"/>
                    </a:lnTo>
                    <a:lnTo>
                      <a:pt x="0" y="193"/>
                    </a:lnTo>
                    <a:lnTo>
                      <a:pt x="0" y="183"/>
                    </a:lnTo>
                    <a:close/>
                    <a:moveTo>
                      <a:pt x="0" y="0"/>
                    </a:moveTo>
                    <a:lnTo>
                      <a:pt x="88" y="0"/>
                    </a:lnTo>
                    <a:lnTo>
                      <a:pt x="88" y="14"/>
                    </a:lnTo>
                    <a:lnTo>
                      <a:pt x="0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" name="Freeform 112"/>
              <p:cNvSpPr>
                <a:spLocks noEditPoints="1"/>
              </p:cNvSpPr>
              <p:nvPr/>
            </p:nvSpPr>
            <p:spPr bwMode="auto">
              <a:xfrm>
                <a:off x="-3260989" y="6817117"/>
                <a:ext cx="68562" cy="187693"/>
              </a:xfrm>
              <a:custGeom>
                <a:avLst/>
                <a:gdLst>
                  <a:gd name="T0" fmla="*/ 2147483647 w 90"/>
                  <a:gd name="T1" fmla="*/ 2147483647 h 310"/>
                  <a:gd name="T2" fmla="*/ 2147483647 w 90"/>
                  <a:gd name="T3" fmla="*/ 2147483647 h 310"/>
                  <a:gd name="T4" fmla="*/ 2147483647 w 90"/>
                  <a:gd name="T5" fmla="*/ 2147483647 h 310"/>
                  <a:gd name="T6" fmla="*/ 2147483647 w 90"/>
                  <a:gd name="T7" fmla="*/ 2147483647 h 310"/>
                  <a:gd name="T8" fmla="*/ 2147483647 w 90"/>
                  <a:gd name="T9" fmla="*/ 0 h 310"/>
                  <a:gd name="T10" fmla="*/ 2147483647 w 90"/>
                  <a:gd name="T11" fmla="*/ 2147483647 h 310"/>
                  <a:gd name="T12" fmla="*/ 0 w 90"/>
                  <a:gd name="T13" fmla="*/ 2147483647 h 310"/>
                  <a:gd name="T14" fmla="*/ 2147483647 w 90"/>
                  <a:gd name="T15" fmla="*/ 2147483647 h 310"/>
                  <a:gd name="T16" fmla="*/ 0 w 90"/>
                  <a:gd name="T17" fmla="*/ 2147483647 h 310"/>
                  <a:gd name="T18" fmla="*/ 0 w 90"/>
                  <a:gd name="T19" fmla="*/ 0 h 310"/>
                  <a:gd name="T20" fmla="*/ 2147483647 w 90"/>
                  <a:gd name="T21" fmla="*/ 0 h 310"/>
                  <a:gd name="T22" fmla="*/ 0 w 90"/>
                  <a:gd name="T23" fmla="*/ 0 h 3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0" h="310">
                    <a:moveTo>
                      <a:pt x="43" y="154"/>
                    </a:moveTo>
                    <a:lnTo>
                      <a:pt x="43" y="310"/>
                    </a:lnTo>
                    <a:lnTo>
                      <a:pt x="43" y="154"/>
                    </a:lnTo>
                    <a:close/>
                    <a:moveTo>
                      <a:pt x="43" y="154"/>
                    </a:moveTo>
                    <a:lnTo>
                      <a:pt x="43" y="0"/>
                    </a:lnTo>
                    <a:lnTo>
                      <a:pt x="43" y="154"/>
                    </a:lnTo>
                    <a:close/>
                    <a:moveTo>
                      <a:pt x="0" y="310"/>
                    </a:moveTo>
                    <a:lnTo>
                      <a:pt x="90" y="310"/>
                    </a:lnTo>
                    <a:lnTo>
                      <a:pt x="0" y="310"/>
                    </a:lnTo>
                    <a:close/>
                    <a:moveTo>
                      <a:pt x="0" y="0"/>
                    </a:moveTo>
                    <a:lnTo>
                      <a:pt x="9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4" name="Freeform 113"/>
              <p:cNvSpPr>
                <a:spLocks noEditPoints="1"/>
              </p:cNvSpPr>
              <p:nvPr/>
            </p:nvSpPr>
            <p:spPr bwMode="auto">
              <a:xfrm>
                <a:off x="-3260989" y="6814679"/>
                <a:ext cx="68562" cy="192568"/>
              </a:xfrm>
              <a:custGeom>
                <a:avLst/>
                <a:gdLst>
                  <a:gd name="T0" fmla="*/ 2147483647 w 90"/>
                  <a:gd name="T1" fmla="*/ 2147483647 h 317"/>
                  <a:gd name="T2" fmla="*/ 2147483647 w 90"/>
                  <a:gd name="T3" fmla="*/ 2147483647 h 317"/>
                  <a:gd name="T4" fmla="*/ 2147483647 w 90"/>
                  <a:gd name="T5" fmla="*/ 2147483647 h 317"/>
                  <a:gd name="T6" fmla="*/ 2147483647 w 90"/>
                  <a:gd name="T7" fmla="*/ 2147483647 h 317"/>
                  <a:gd name="T8" fmla="*/ 2147483647 w 90"/>
                  <a:gd name="T9" fmla="*/ 2147483647 h 317"/>
                  <a:gd name="T10" fmla="*/ 2147483647 w 90"/>
                  <a:gd name="T11" fmla="*/ 2147483647 h 317"/>
                  <a:gd name="T12" fmla="*/ 2147483647 w 90"/>
                  <a:gd name="T13" fmla="*/ 896718102 h 317"/>
                  <a:gd name="T14" fmla="*/ 2147483647 w 90"/>
                  <a:gd name="T15" fmla="*/ 896718102 h 317"/>
                  <a:gd name="T16" fmla="*/ 2147483647 w 90"/>
                  <a:gd name="T17" fmla="*/ 2147483647 h 317"/>
                  <a:gd name="T18" fmla="*/ 2147483647 w 90"/>
                  <a:gd name="T19" fmla="*/ 2147483647 h 317"/>
                  <a:gd name="T20" fmla="*/ 0 w 90"/>
                  <a:gd name="T21" fmla="*/ 2147483647 h 317"/>
                  <a:gd name="T22" fmla="*/ 2147483647 w 90"/>
                  <a:gd name="T23" fmla="*/ 2147483647 h 317"/>
                  <a:gd name="T24" fmla="*/ 2147483647 w 90"/>
                  <a:gd name="T25" fmla="*/ 2147483647 h 317"/>
                  <a:gd name="T26" fmla="*/ 0 w 90"/>
                  <a:gd name="T27" fmla="*/ 2147483647 h 317"/>
                  <a:gd name="T28" fmla="*/ 0 w 90"/>
                  <a:gd name="T29" fmla="*/ 2147483647 h 317"/>
                  <a:gd name="T30" fmla="*/ 0 w 90"/>
                  <a:gd name="T31" fmla="*/ 0 h 317"/>
                  <a:gd name="T32" fmla="*/ 2147483647 w 90"/>
                  <a:gd name="T33" fmla="*/ 0 h 317"/>
                  <a:gd name="T34" fmla="*/ 2147483647 w 90"/>
                  <a:gd name="T35" fmla="*/ 2017431666 h 317"/>
                  <a:gd name="T36" fmla="*/ 0 w 90"/>
                  <a:gd name="T37" fmla="*/ 2017431666 h 317"/>
                  <a:gd name="T38" fmla="*/ 0 w 90"/>
                  <a:gd name="T39" fmla="*/ 0 h 31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0" h="317">
                    <a:moveTo>
                      <a:pt x="52" y="158"/>
                    </a:moveTo>
                    <a:lnTo>
                      <a:pt x="52" y="314"/>
                    </a:lnTo>
                    <a:lnTo>
                      <a:pt x="38" y="314"/>
                    </a:lnTo>
                    <a:lnTo>
                      <a:pt x="38" y="158"/>
                    </a:lnTo>
                    <a:lnTo>
                      <a:pt x="52" y="158"/>
                    </a:lnTo>
                    <a:close/>
                    <a:moveTo>
                      <a:pt x="38" y="158"/>
                    </a:moveTo>
                    <a:lnTo>
                      <a:pt x="38" y="4"/>
                    </a:lnTo>
                    <a:lnTo>
                      <a:pt x="52" y="4"/>
                    </a:lnTo>
                    <a:lnTo>
                      <a:pt x="52" y="158"/>
                    </a:lnTo>
                    <a:lnTo>
                      <a:pt x="38" y="158"/>
                    </a:lnTo>
                    <a:close/>
                    <a:moveTo>
                      <a:pt x="0" y="309"/>
                    </a:moveTo>
                    <a:lnTo>
                      <a:pt x="90" y="309"/>
                    </a:lnTo>
                    <a:lnTo>
                      <a:pt x="90" y="317"/>
                    </a:lnTo>
                    <a:lnTo>
                      <a:pt x="0" y="317"/>
                    </a:lnTo>
                    <a:lnTo>
                      <a:pt x="0" y="309"/>
                    </a:lnTo>
                    <a:close/>
                    <a:moveTo>
                      <a:pt x="0" y="0"/>
                    </a:moveTo>
                    <a:lnTo>
                      <a:pt x="90" y="0"/>
                    </a:lnTo>
                    <a:lnTo>
                      <a:pt x="90" y="9"/>
                    </a:lnTo>
                    <a:lnTo>
                      <a:pt x="0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5" name="Freeform 114"/>
              <p:cNvSpPr>
                <a:spLocks noEditPoints="1"/>
              </p:cNvSpPr>
              <p:nvPr/>
            </p:nvSpPr>
            <p:spPr bwMode="auto">
              <a:xfrm>
                <a:off x="-2943113" y="6614798"/>
                <a:ext cx="68562" cy="219382"/>
              </a:xfrm>
              <a:custGeom>
                <a:avLst/>
                <a:gdLst>
                  <a:gd name="T0" fmla="*/ 2147483647 w 88"/>
                  <a:gd name="T1" fmla="*/ 2147483647 h 361"/>
                  <a:gd name="T2" fmla="*/ 2147483647 w 88"/>
                  <a:gd name="T3" fmla="*/ 2147483647 h 361"/>
                  <a:gd name="T4" fmla="*/ 2147483647 w 88"/>
                  <a:gd name="T5" fmla="*/ 2147483647 h 361"/>
                  <a:gd name="T6" fmla="*/ 2147483647 w 88"/>
                  <a:gd name="T7" fmla="*/ 2147483647 h 361"/>
                  <a:gd name="T8" fmla="*/ 2147483647 w 88"/>
                  <a:gd name="T9" fmla="*/ 0 h 361"/>
                  <a:gd name="T10" fmla="*/ 2147483647 w 88"/>
                  <a:gd name="T11" fmla="*/ 2147483647 h 361"/>
                  <a:gd name="T12" fmla="*/ 0 w 88"/>
                  <a:gd name="T13" fmla="*/ 2147483647 h 361"/>
                  <a:gd name="T14" fmla="*/ 2147483647 w 88"/>
                  <a:gd name="T15" fmla="*/ 2147483647 h 361"/>
                  <a:gd name="T16" fmla="*/ 0 w 88"/>
                  <a:gd name="T17" fmla="*/ 2147483647 h 361"/>
                  <a:gd name="T18" fmla="*/ 0 w 88"/>
                  <a:gd name="T19" fmla="*/ 0 h 361"/>
                  <a:gd name="T20" fmla="*/ 2147483647 w 88"/>
                  <a:gd name="T21" fmla="*/ 0 h 361"/>
                  <a:gd name="T22" fmla="*/ 0 w 88"/>
                  <a:gd name="T23" fmla="*/ 0 h 36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8" h="361">
                    <a:moveTo>
                      <a:pt x="41" y="177"/>
                    </a:moveTo>
                    <a:lnTo>
                      <a:pt x="41" y="361"/>
                    </a:lnTo>
                    <a:lnTo>
                      <a:pt x="41" y="177"/>
                    </a:lnTo>
                    <a:close/>
                    <a:moveTo>
                      <a:pt x="41" y="177"/>
                    </a:moveTo>
                    <a:lnTo>
                      <a:pt x="41" y="0"/>
                    </a:lnTo>
                    <a:lnTo>
                      <a:pt x="41" y="177"/>
                    </a:lnTo>
                    <a:close/>
                    <a:moveTo>
                      <a:pt x="0" y="361"/>
                    </a:moveTo>
                    <a:lnTo>
                      <a:pt x="88" y="361"/>
                    </a:lnTo>
                    <a:lnTo>
                      <a:pt x="0" y="361"/>
                    </a:lnTo>
                    <a:close/>
                    <a:moveTo>
                      <a:pt x="0" y="0"/>
                    </a:moveTo>
                    <a:lnTo>
                      <a:pt x="8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6" name="Freeform 115"/>
              <p:cNvSpPr>
                <a:spLocks noEditPoints="1"/>
              </p:cNvSpPr>
              <p:nvPr/>
            </p:nvSpPr>
            <p:spPr bwMode="auto">
              <a:xfrm>
                <a:off x="-2943113" y="6612361"/>
                <a:ext cx="68562" cy="224257"/>
              </a:xfrm>
              <a:custGeom>
                <a:avLst/>
                <a:gdLst>
                  <a:gd name="T0" fmla="*/ 2147483647 w 88"/>
                  <a:gd name="T1" fmla="*/ 2147483647 h 369"/>
                  <a:gd name="T2" fmla="*/ 2147483647 w 88"/>
                  <a:gd name="T3" fmla="*/ 2147483647 h 369"/>
                  <a:gd name="T4" fmla="*/ 2147483647 w 88"/>
                  <a:gd name="T5" fmla="*/ 2147483647 h 369"/>
                  <a:gd name="T6" fmla="*/ 2147483647 w 88"/>
                  <a:gd name="T7" fmla="*/ 2147483647 h 369"/>
                  <a:gd name="T8" fmla="*/ 2147483647 w 88"/>
                  <a:gd name="T9" fmla="*/ 2147483647 h 369"/>
                  <a:gd name="T10" fmla="*/ 2147483647 w 88"/>
                  <a:gd name="T11" fmla="*/ 2147483647 h 369"/>
                  <a:gd name="T12" fmla="*/ 2147483647 w 88"/>
                  <a:gd name="T13" fmla="*/ 1122457943 h 369"/>
                  <a:gd name="T14" fmla="*/ 2147483647 w 88"/>
                  <a:gd name="T15" fmla="*/ 1122457943 h 369"/>
                  <a:gd name="T16" fmla="*/ 2147483647 w 88"/>
                  <a:gd name="T17" fmla="*/ 2147483647 h 369"/>
                  <a:gd name="T18" fmla="*/ 2147483647 w 88"/>
                  <a:gd name="T19" fmla="*/ 2147483647 h 369"/>
                  <a:gd name="T20" fmla="*/ 0 w 88"/>
                  <a:gd name="T21" fmla="*/ 2147483647 h 369"/>
                  <a:gd name="T22" fmla="*/ 2147483647 w 88"/>
                  <a:gd name="T23" fmla="*/ 2147483647 h 369"/>
                  <a:gd name="T24" fmla="*/ 2147483647 w 88"/>
                  <a:gd name="T25" fmla="*/ 2147483647 h 369"/>
                  <a:gd name="T26" fmla="*/ 0 w 88"/>
                  <a:gd name="T27" fmla="*/ 2147483647 h 369"/>
                  <a:gd name="T28" fmla="*/ 0 w 88"/>
                  <a:gd name="T29" fmla="*/ 2147483647 h 369"/>
                  <a:gd name="T30" fmla="*/ 0 w 88"/>
                  <a:gd name="T31" fmla="*/ 0 h 369"/>
                  <a:gd name="T32" fmla="*/ 2147483647 w 88"/>
                  <a:gd name="T33" fmla="*/ 0 h 369"/>
                  <a:gd name="T34" fmla="*/ 2147483647 w 88"/>
                  <a:gd name="T35" fmla="*/ 2147483647 h 369"/>
                  <a:gd name="T36" fmla="*/ 0 w 88"/>
                  <a:gd name="T37" fmla="*/ 2147483647 h 369"/>
                  <a:gd name="T38" fmla="*/ 0 w 88"/>
                  <a:gd name="T39" fmla="*/ 0 h 36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8" h="369">
                    <a:moveTo>
                      <a:pt x="51" y="182"/>
                    </a:moveTo>
                    <a:lnTo>
                      <a:pt x="51" y="366"/>
                    </a:lnTo>
                    <a:lnTo>
                      <a:pt x="37" y="366"/>
                    </a:lnTo>
                    <a:lnTo>
                      <a:pt x="37" y="182"/>
                    </a:lnTo>
                    <a:lnTo>
                      <a:pt x="51" y="182"/>
                    </a:lnTo>
                    <a:close/>
                    <a:moveTo>
                      <a:pt x="37" y="182"/>
                    </a:moveTo>
                    <a:lnTo>
                      <a:pt x="37" y="5"/>
                    </a:lnTo>
                    <a:lnTo>
                      <a:pt x="51" y="5"/>
                    </a:lnTo>
                    <a:lnTo>
                      <a:pt x="51" y="182"/>
                    </a:lnTo>
                    <a:lnTo>
                      <a:pt x="37" y="182"/>
                    </a:lnTo>
                    <a:close/>
                    <a:moveTo>
                      <a:pt x="0" y="361"/>
                    </a:moveTo>
                    <a:lnTo>
                      <a:pt x="88" y="361"/>
                    </a:lnTo>
                    <a:lnTo>
                      <a:pt x="88" y="369"/>
                    </a:lnTo>
                    <a:lnTo>
                      <a:pt x="0" y="369"/>
                    </a:lnTo>
                    <a:lnTo>
                      <a:pt x="0" y="361"/>
                    </a:lnTo>
                    <a:close/>
                    <a:moveTo>
                      <a:pt x="0" y="0"/>
                    </a:moveTo>
                    <a:lnTo>
                      <a:pt x="88" y="0"/>
                    </a:lnTo>
                    <a:lnTo>
                      <a:pt x="88" y="10"/>
                    </a:lnTo>
                    <a:lnTo>
                      <a:pt x="0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7" name="Freeform 116"/>
              <p:cNvSpPr>
                <a:spLocks noEditPoints="1"/>
              </p:cNvSpPr>
              <p:nvPr/>
            </p:nvSpPr>
            <p:spPr bwMode="auto">
              <a:xfrm>
                <a:off x="-2631469" y="6517295"/>
                <a:ext cx="68562" cy="204756"/>
              </a:xfrm>
              <a:custGeom>
                <a:avLst/>
                <a:gdLst>
                  <a:gd name="T0" fmla="*/ 2147483647 w 89"/>
                  <a:gd name="T1" fmla="*/ 2147483647 h 336"/>
                  <a:gd name="T2" fmla="*/ 2147483647 w 89"/>
                  <a:gd name="T3" fmla="*/ 2147483647 h 336"/>
                  <a:gd name="T4" fmla="*/ 2147483647 w 89"/>
                  <a:gd name="T5" fmla="*/ 2147483647 h 336"/>
                  <a:gd name="T6" fmla="*/ 2147483647 w 89"/>
                  <a:gd name="T7" fmla="*/ 2147483647 h 336"/>
                  <a:gd name="T8" fmla="*/ 2147483647 w 89"/>
                  <a:gd name="T9" fmla="*/ 0 h 336"/>
                  <a:gd name="T10" fmla="*/ 2147483647 w 89"/>
                  <a:gd name="T11" fmla="*/ 2147483647 h 336"/>
                  <a:gd name="T12" fmla="*/ 0 w 89"/>
                  <a:gd name="T13" fmla="*/ 2147483647 h 336"/>
                  <a:gd name="T14" fmla="*/ 2147483647 w 89"/>
                  <a:gd name="T15" fmla="*/ 2147483647 h 336"/>
                  <a:gd name="T16" fmla="*/ 0 w 89"/>
                  <a:gd name="T17" fmla="*/ 2147483647 h 336"/>
                  <a:gd name="T18" fmla="*/ 0 w 89"/>
                  <a:gd name="T19" fmla="*/ 0 h 336"/>
                  <a:gd name="T20" fmla="*/ 2147483647 w 89"/>
                  <a:gd name="T21" fmla="*/ 0 h 336"/>
                  <a:gd name="T22" fmla="*/ 0 w 89"/>
                  <a:gd name="T23" fmla="*/ 0 h 3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9" h="336">
                    <a:moveTo>
                      <a:pt x="42" y="169"/>
                    </a:moveTo>
                    <a:lnTo>
                      <a:pt x="42" y="336"/>
                    </a:lnTo>
                    <a:lnTo>
                      <a:pt x="42" y="169"/>
                    </a:lnTo>
                    <a:close/>
                    <a:moveTo>
                      <a:pt x="42" y="169"/>
                    </a:moveTo>
                    <a:lnTo>
                      <a:pt x="42" y="0"/>
                    </a:lnTo>
                    <a:lnTo>
                      <a:pt x="42" y="169"/>
                    </a:lnTo>
                    <a:close/>
                    <a:moveTo>
                      <a:pt x="0" y="336"/>
                    </a:moveTo>
                    <a:lnTo>
                      <a:pt x="89" y="336"/>
                    </a:lnTo>
                    <a:lnTo>
                      <a:pt x="0" y="336"/>
                    </a:lnTo>
                    <a:close/>
                    <a:moveTo>
                      <a:pt x="0" y="0"/>
                    </a:moveTo>
                    <a:lnTo>
                      <a:pt x="8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8" name="Freeform 117"/>
              <p:cNvSpPr>
                <a:spLocks noEditPoints="1"/>
              </p:cNvSpPr>
              <p:nvPr/>
            </p:nvSpPr>
            <p:spPr bwMode="auto">
              <a:xfrm>
                <a:off x="-2631469" y="6514858"/>
                <a:ext cx="68562" cy="212069"/>
              </a:xfrm>
              <a:custGeom>
                <a:avLst/>
                <a:gdLst>
                  <a:gd name="T0" fmla="*/ 2147483647 w 89"/>
                  <a:gd name="T1" fmla="*/ 2147483647 h 346"/>
                  <a:gd name="T2" fmla="*/ 2147483647 w 89"/>
                  <a:gd name="T3" fmla="*/ 2147483647 h 346"/>
                  <a:gd name="T4" fmla="*/ 2147483647 w 89"/>
                  <a:gd name="T5" fmla="*/ 2147483647 h 346"/>
                  <a:gd name="T6" fmla="*/ 2147483647 w 89"/>
                  <a:gd name="T7" fmla="*/ 2147483647 h 346"/>
                  <a:gd name="T8" fmla="*/ 2147483647 w 89"/>
                  <a:gd name="T9" fmla="*/ 2147483647 h 346"/>
                  <a:gd name="T10" fmla="*/ 2147483647 w 89"/>
                  <a:gd name="T11" fmla="*/ 2147483647 h 346"/>
                  <a:gd name="T12" fmla="*/ 2147483647 w 89"/>
                  <a:gd name="T13" fmla="*/ 1151416990 h 346"/>
                  <a:gd name="T14" fmla="*/ 2147483647 w 89"/>
                  <a:gd name="T15" fmla="*/ 1151416990 h 346"/>
                  <a:gd name="T16" fmla="*/ 2147483647 w 89"/>
                  <a:gd name="T17" fmla="*/ 2147483647 h 346"/>
                  <a:gd name="T18" fmla="*/ 2147483647 w 89"/>
                  <a:gd name="T19" fmla="*/ 2147483647 h 346"/>
                  <a:gd name="T20" fmla="*/ 0 w 89"/>
                  <a:gd name="T21" fmla="*/ 2147483647 h 346"/>
                  <a:gd name="T22" fmla="*/ 2147483647 w 89"/>
                  <a:gd name="T23" fmla="*/ 2147483647 h 346"/>
                  <a:gd name="T24" fmla="*/ 2147483647 w 89"/>
                  <a:gd name="T25" fmla="*/ 2147483647 h 346"/>
                  <a:gd name="T26" fmla="*/ 0 w 89"/>
                  <a:gd name="T27" fmla="*/ 2147483647 h 346"/>
                  <a:gd name="T28" fmla="*/ 0 w 89"/>
                  <a:gd name="T29" fmla="*/ 2147483647 h 346"/>
                  <a:gd name="T30" fmla="*/ 0 w 89"/>
                  <a:gd name="T31" fmla="*/ 0 h 346"/>
                  <a:gd name="T32" fmla="*/ 2147483647 w 89"/>
                  <a:gd name="T33" fmla="*/ 0 h 346"/>
                  <a:gd name="T34" fmla="*/ 2147483647 w 89"/>
                  <a:gd name="T35" fmla="*/ 2147483647 h 346"/>
                  <a:gd name="T36" fmla="*/ 0 w 89"/>
                  <a:gd name="T37" fmla="*/ 2147483647 h 346"/>
                  <a:gd name="T38" fmla="*/ 0 w 89"/>
                  <a:gd name="T39" fmla="*/ 0 h 34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9" h="346">
                    <a:moveTo>
                      <a:pt x="52" y="174"/>
                    </a:moveTo>
                    <a:lnTo>
                      <a:pt x="52" y="341"/>
                    </a:lnTo>
                    <a:lnTo>
                      <a:pt x="37" y="341"/>
                    </a:lnTo>
                    <a:lnTo>
                      <a:pt x="37" y="174"/>
                    </a:lnTo>
                    <a:lnTo>
                      <a:pt x="52" y="174"/>
                    </a:lnTo>
                    <a:close/>
                    <a:moveTo>
                      <a:pt x="37" y="174"/>
                    </a:moveTo>
                    <a:lnTo>
                      <a:pt x="37" y="5"/>
                    </a:lnTo>
                    <a:lnTo>
                      <a:pt x="52" y="5"/>
                    </a:lnTo>
                    <a:lnTo>
                      <a:pt x="52" y="174"/>
                    </a:lnTo>
                    <a:lnTo>
                      <a:pt x="37" y="174"/>
                    </a:lnTo>
                    <a:close/>
                    <a:moveTo>
                      <a:pt x="0" y="338"/>
                    </a:moveTo>
                    <a:lnTo>
                      <a:pt x="89" y="338"/>
                    </a:lnTo>
                    <a:lnTo>
                      <a:pt x="89" y="346"/>
                    </a:lnTo>
                    <a:lnTo>
                      <a:pt x="0" y="346"/>
                    </a:lnTo>
                    <a:lnTo>
                      <a:pt x="0" y="338"/>
                    </a:lnTo>
                    <a:close/>
                    <a:moveTo>
                      <a:pt x="0" y="0"/>
                    </a:moveTo>
                    <a:lnTo>
                      <a:pt x="89" y="0"/>
                    </a:lnTo>
                    <a:lnTo>
                      <a:pt x="89" y="10"/>
                    </a:lnTo>
                    <a:lnTo>
                      <a:pt x="0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9" name="Rectangle 118"/>
              <p:cNvSpPr>
                <a:spLocks noChangeArrowheads="1"/>
              </p:cNvSpPr>
              <p:nvPr/>
            </p:nvSpPr>
            <p:spPr bwMode="auto">
              <a:xfrm>
                <a:off x="-4333042" y="6363728"/>
                <a:ext cx="12466" cy="1145660"/>
              </a:xfrm>
              <a:prstGeom prst="rect">
                <a:avLst/>
              </a:prstGeom>
              <a:solidFill>
                <a:schemeClr val="tx1"/>
              </a:solidFill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80" name="Rectangle 120"/>
              <p:cNvSpPr>
                <a:spLocks noChangeArrowheads="1"/>
              </p:cNvSpPr>
              <p:nvPr/>
            </p:nvSpPr>
            <p:spPr bwMode="auto">
              <a:xfrm>
                <a:off x="-4329925" y="7504513"/>
                <a:ext cx="1891675" cy="12188"/>
              </a:xfrm>
              <a:prstGeom prst="rect">
                <a:avLst/>
              </a:prstGeom>
              <a:solidFill>
                <a:srgbClr val="868686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81" name="PoleTekstowe 1532"/>
            <p:cNvSpPr txBox="1">
              <a:spLocks noChangeArrowheads="1"/>
            </p:cNvSpPr>
            <p:nvPr/>
          </p:nvSpPr>
          <p:spPr bwMode="auto">
            <a:xfrm>
              <a:off x="719758" y="3531418"/>
              <a:ext cx="26114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pl-PL" sz="1400" dirty="0" smtClean="0">
                  <a:latin typeface="Arial" pitchFamily="34" charset="0"/>
                  <a:cs typeface="Arial" pitchFamily="34" charset="0"/>
                </a:rPr>
                <a:t>Postęp w czytaniu dotykowym</a:t>
              </a:r>
              <a:endParaRPr lang="en-US" sz="1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2" name="PoleTekstowe 1532"/>
            <p:cNvSpPr txBox="1">
              <a:spLocks noChangeArrowheads="1"/>
            </p:cNvSpPr>
            <p:nvPr/>
          </p:nvSpPr>
          <p:spPr bwMode="auto">
            <a:xfrm rot="16200000">
              <a:off x="61587" y="4370667"/>
              <a:ext cx="1305231" cy="206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pl-PL" sz="1400" dirty="0" smtClean="0">
                  <a:cs typeface="Helvetica" pitchFamily="34" charset="0"/>
                </a:rPr>
                <a:t>Średnia słów /minutę</a:t>
              </a:r>
              <a:endParaRPr lang="en-US" sz="1400" dirty="0">
                <a:cs typeface="Helvetica" pitchFamily="34" charset="0"/>
              </a:endParaRPr>
            </a:p>
          </p:txBody>
        </p:sp>
        <p:sp>
          <p:nvSpPr>
            <p:cNvPr id="83" name="PoleTekstowe 1532"/>
            <p:cNvSpPr txBox="1">
              <a:spLocks noChangeArrowheads="1"/>
            </p:cNvSpPr>
            <p:nvPr/>
          </p:nvSpPr>
          <p:spPr bwMode="auto">
            <a:xfrm>
              <a:off x="808658" y="49538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0</a:t>
              </a:r>
            </a:p>
          </p:txBody>
        </p:sp>
        <p:sp>
          <p:nvSpPr>
            <p:cNvPr id="84" name="PoleTekstowe 1532"/>
            <p:cNvSpPr txBox="1">
              <a:spLocks noChangeArrowheads="1"/>
            </p:cNvSpPr>
            <p:nvPr/>
          </p:nvSpPr>
          <p:spPr bwMode="auto">
            <a:xfrm>
              <a:off x="808658" y="468076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2</a:t>
              </a:r>
            </a:p>
          </p:txBody>
        </p:sp>
        <p:sp>
          <p:nvSpPr>
            <p:cNvPr id="85" name="PoleTekstowe 1532"/>
            <p:cNvSpPr txBox="1">
              <a:spLocks noChangeArrowheads="1"/>
            </p:cNvSpPr>
            <p:nvPr/>
          </p:nvSpPr>
          <p:spPr bwMode="auto">
            <a:xfrm>
              <a:off x="808658" y="438866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dirty="0">
                  <a:cs typeface="Helvetica" pitchFamily="34" charset="0"/>
                </a:rPr>
                <a:t>4</a:t>
              </a:r>
            </a:p>
          </p:txBody>
        </p:sp>
        <p:sp>
          <p:nvSpPr>
            <p:cNvPr id="86" name="PoleTekstowe 1532"/>
            <p:cNvSpPr txBox="1">
              <a:spLocks noChangeArrowheads="1"/>
            </p:cNvSpPr>
            <p:nvPr/>
          </p:nvSpPr>
          <p:spPr bwMode="auto">
            <a:xfrm>
              <a:off x="808658" y="41029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dirty="0">
                  <a:cs typeface="Helvetica" pitchFamily="34" charset="0"/>
                </a:rPr>
                <a:t>6</a:t>
              </a:r>
            </a:p>
          </p:txBody>
        </p:sp>
        <p:sp>
          <p:nvSpPr>
            <p:cNvPr id="87" name="PoleTekstowe 1532"/>
            <p:cNvSpPr txBox="1">
              <a:spLocks noChangeArrowheads="1"/>
            </p:cNvSpPr>
            <p:nvPr/>
          </p:nvSpPr>
          <p:spPr bwMode="auto">
            <a:xfrm>
              <a:off x="808658" y="381716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dirty="0">
                  <a:cs typeface="Helvetica" pitchFamily="34" charset="0"/>
                </a:rPr>
                <a:t>8</a:t>
              </a:r>
            </a:p>
          </p:txBody>
        </p:sp>
        <p:sp>
          <p:nvSpPr>
            <p:cNvPr id="88" name="PoleTekstowe 1532"/>
            <p:cNvSpPr txBox="1">
              <a:spLocks noChangeArrowheads="1"/>
            </p:cNvSpPr>
            <p:nvPr/>
          </p:nvSpPr>
          <p:spPr bwMode="auto">
            <a:xfrm>
              <a:off x="1088058" y="51062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0</a:t>
              </a:r>
            </a:p>
          </p:txBody>
        </p:sp>
        <p:sp>
          <p:nvSpPr>
            <p:cNvPr id="89" name="PoleTekstowe 1532"/>
            <p:cNvSpPr txBox="1">
              <a:spLocks noChangeArrowheads="1"/>
            </p:cNvSpPr>
            <p:nvPr/>
          </p:nvSpPr>
          <p:spPr bwMode="auto">
            <a:xfrm>
              <a:off x="1405559" y="51062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5</a:t>
              </a:r>
            </a:p>
          </p:txBody>
        </p:sp>
        <p:sp>
          <p:nvSpPr>
            <p:cNvPr id="90" name="PoleTekstowe 1532"/>
            <p:cNvSpPr txBox="1">
              <a:spLocks noChangeArrowheads="1"/>
            </p:cNvSpPr>
            <p:nvPr/>
          </p:nvSpPr>
          <p:spPr bwMode="auto">
            <a:xfrm>
              <a:off x="1723058" y="51062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6</a:t>
              </a:r>
            </a:p>
          </p:txBody>
        </p:sp>
        <p:sp>
          <p:nvSpPr>
            <p:cNvPr id="91" name="PoleTekstowe 1532"/>
            <p:cNvSpPr txBox="1">
              <a:spLocks noChangeArrowheads="1"/>
            </p:cNvSpPr>
            <p:nvPr/>
          </p:nvSpPr>
          <p:spPr bwMode="auto">
            <a:xfrm>
              <a:off x="2034208" y="51062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7</a:t>
              </a:r>
            </a:p>
          </p:txBody>
        </p:sp>
        <p:sp>
          <p:nvSpPr>
            <p:cNvPr id="92" name="PoleTekstowe 1532"/>
            <p:cNvSpPr txBox="1">
              <a:spLocks noChangeArrowheads="1"/>
            </p:cNvSpPr>
            <p:nvPr/>
          </p:nvSpPr>
          <p:spPr bwMode="auto">
            <a:xfrm>
              <a:off x="2345359" y="51062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8</a:t>
              </a:r>
            </a:p>
          </p:txBody>
        </p:sp>
        <p:sp>
          <p:nvSpPr>
            <p:cNvPr id="93" name="PoleTekstowe 1532"/>
            <p:cNvSpPr txBox="1">
              <a:spLocks noChangeArrowheads="1"/>
            </p:cNvSpPr>
            <p:nvPr/>
          </p:nvSpPr>
          <p:spPr bwMode="auto">
            <a:xfrm>
              <a:off x="2669209" y="5106218"/>
              <a:ext cx="211137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>
                  <a:cs typeface="Helvetica" pitchFamily="34" charset="0"/>
                </a:rPr>
                <a:t>9</a:t>
              </a:r>
            </a:p>
          </p:txBody>
        </p:sp>
        <p:sp>
          <p:nvSpPr>
            <p:cNvPr id="94" name="PoleTekstowe 1532"/>
            <p:cNvSpPr txBox="1">
              <a:spLocks noChangeArrowheads="1"/>
            </p:cNvSpPr>
            <p:nvPr/>
          </p:nvSpPr>
          <p:spPr bwMode="auto">
            <a:xfrm>
              <a:off x="1165845" y="5315768"/>
              <a:ext cx="1657350" cy="206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l-PL" sz="1400" dirty="0" smtClean="0">
                  <a:cs typeface="Helvetica" pitchFamily="34" charset="0"/>
                </a:rPr>
                <a:t>Miesiąc kursu</a:t>
              </a:r>
              <a:endParaRPr lang="en-US" sz="1400" dirty="0">
                <a:cs typeface="Helvetica" pitchFamily="34" charset="0"/>
              </a:endParaRPr>
            </a:p>
          </p:txBody>
        </p:sp>
      </p:grpSp>
      <p:sp>
        <p:nvSpPr>
          <p:cNvPr id="96" name="pole tekstowe 95"/>
          <p:cNvSpPr txBox="1"/>
          <p:nvPr/>
        </p:nvSpPr>
        <p:spPr>
          <a:xfrm>
            <a:off x="4427984" y="1628800"/>
            <a:ext cx="4544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 startAt="2"/>
            </a:pPr>
            <a:r>
              <a:rPr lang="pl-PL" dirty="0" smtClean="0"/>
              <a:t>Aktywność Ośrodka Wzrokowej Formy </a:t>
            </a:r>
          </a:p>
          <a:p>
            <a:pPr marL="342900" indent="-342900"/>
            <a:r>
              <a:rPr lang="pl-PL" dirty="0" smtClean="0"/>
              <a:t>Słowa podczas czytania dotykowego!!!</a:t>
            </a:r>
            <a:endParaRPr lang="en-GB" dirty="0"/>
          </a:p>
        </p:txBody>
      </p:sp>
      <p:pic>
        <p:nvPicPr>
          <p:cNvPr id="97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767704" y="3177512"/>
            <a:ext cx="2157624" cy="179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2869136"/>
            <a:ext cx="1867158" cy="2285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" name="Elipsa 98"/>
          <p:cNvSpPr/>
          <p:nvPr/>
        </p:nvSpPr>
        <p:spPr bwMode="auto">
          <a:xfrm>
            <a:off x="4716016" y="4437112"/>
            <a:ext cx="431800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0" name="Elipsa 99"/>
          <p:cNvSpPr/>
          <p:nvPr/>
        </p:nvSpPr>
        <p:spPr bwMode="auto">
          <a:xfrm>
            <a:off x="7092280" y="4293096"/>
            <a:ext cx="431800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1" name="pole tekstowe 100"/>
          <p:cNvSpPr txBox="1"/>
          <p:nvPr/>
        </p:nvSpPr>
        <p:spPr>
          <a:xfrm>
            <a:off x="4572000" y="2420888"/>
            <a:ext cx="1707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/>
              <a:t>Osoby niewidome, </a:t>
            </a:r>
          </a:p>
          <a:p>
            <a:r>
              <a:rPr lang="pl-PL" sz="1400" dirty="0" smtClean="0"/>
              <a:t>Czytanie dotykiem</a:t>
            </a:r>
            <a:endParaRPr lang="en-GB" sz="1400" dirty="0"/>
          </a:p>
        </p:txBody>
      </p:sp>
      <p:sp>
        <p:nvSpPr>
          <p:cNvPr id="102" name="pole tekstowe 101"/>
          <p:cNvSpPr txBox="1"/>
          <p:nvPr/>
        </p:nvSpPr>
        <p:spPr>
          <a:xfrm>
            <a:off x="6948264" y="2420888"/>
            <a:ext cx="164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400" dirty="0" smtClean="0"/>
              <a:t>Osoby widzące, </a:t>
            </a:r>
          </a:p>
          <a:p>
            <a:pPr algn="ctr"/>
            <a:r>
              <a:rPr lang="pl-PL" sz="1400" dirty="0" smtClean="0"/>
              <a:t>Czytanie dotykiem</a:t>
            </a:r>
            <a:endParaRPr lang="en-GB" sz="1400" dirty="0"/>
          </a:p>
        </p:txBody>
      </p:sp>
      <p:sp>
        <p:nvSpPr>
          <p:cNvPr id="103" name="Tytuł 1"/>
          <p:cNvSpPr txBox="1">
            <a:spLocks/>
          </p:cNvSpPr>
          <p:nvPr/>
        </p:nvSpPr>
        <p:spPr bwMode="auto">
          <a:xfrm>
            <a:off x="179512" y="5517232"/>
            <a:ext cx="8964488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normAutofit fontScale="97500"/>
          </a:bodyPr>
          <a:lstStyle/>
          <a:p>
            <a:pPr>
              <a:defRPr/>
            </a:pPr>
            <a:r>
              <a:rPr lang="pl-PL" sz="2500" kern="0" dirty="0" smtClean="0">
                <a:solidFill>
                  <a:srgbClr val="135087"/>
                </a:solidFill>
                <a:latin typeface="+mj-lt"/>
                <a:ea typeface="+mj-ea"/>
                <a:cs typeface="+mj-cs"/>
              </a:rPr>
              <a:t>Nasze hipotezy potwierdziły się: </a:t>
            </a:r>
          </a:p>
          <a:p>
            <a:pPr>
              <a:defRPr/>
            </a:pPr>
            <a:r>
              <a:rPr lang="pl-PL" sz="2500" kern="0" dirty="0" smtClean="0">
                <a:solidFill>
                  <a:srgbClr val="135087"/>
                </a:solidFill>
                <a:latin typeface="+mj-lt"/>
                <a:ea typeface="+mj-ea"/>
                <a:cs typeface="+mj-cs"/>
              </a:rPr>
              <a:t>Osoby widzące są w stanie nauczyć się czytania dotykowego. </a:t>
            </a:r>
          </a:p>
          <a:p>
            <a:pPr>
              <a:defRPr/>
            </a:pPr>
            <a:r>
              <a:rPr lang="pl-PL" sz="2500" kern="0" dirty="0" smtClean="0">
                <a:solidFill>
                  <a:srgbClr val="135087"/>
                </a:solidFill>
                <a:latin typeface="+mj-lt"/>
                <a:ea typeface="+mj-ea"/>
                <a:cs typeface="+mj-cs"/>
              </a:rPr>
              <a:t>OWFS jest aktywny u widzących, czytających dotykiem. </a:t>
            </a:r>
            <a:endParaRPr lang="pl-PL" sz="44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477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l-PL" b="1" dirty="0" smtClean="0">
                <a:solidFill>
                  <a:schemeClr val="accent2"/>
                </a:solidFill>
              </a:rPr>
              <a:t>Podziękowania:</a:t>
            </a:r>
            <a:endParaRPr lang="pl-PL" b="1" dirty="0" smtClean="0">
              <a:solidFill>
                <a:schemeClr val="accent2"/>
              </a:solidFill>
            </a:endParaRPr>
          </a:p>
          <a:p>
            <a:pPr eaLnBrk="1" hangingPunct="1">
              <a:buFontTx/>
              <a:buNone/>
            </a:pPr>
            <a:endParaRPr lang="pl-PL" b="1" dirty="0" smtClean="0">
              <a:solidFill>
                <a:schemeClr val="accent2"/>
              </a:solidFill>
            </a:endParaRPr>
          </a:p>
          <a:p>
            <a:pPr eaLnBrk="1" hangingPunct="1">
              <a:buFontTx/>
              <a:buNone/>
            </a:pPr>
            <a:endParaRPr lang="en-GB" b="1" dirty="0" smtClean="0">
              <a:solidFill>
                <a:schemeClr val="accent2"/>
              </a:solidFill>
            </a:endParaRPr>
          </a:p>
        </p:txBody>
      </p:sp>
      <p:pic>
        <p:nvPicPr>
          <p:cNvPr id="38915" name="Picture 2" descr="_MG_2969_kopia_400px_f5348b30dd7cfde4b09027b08370f76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01" y="2132608"/>
            <a:ext cx="3384550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5" descr="Ł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0780" y="1988592"/>
            <a:ext cx="245745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pole tekstowe 5"/>
          <p:cNvSpPr txBox="1">
            <a:spLocks noChangeArrowheads="1"/>
          </p:cNvSpPr>
          <p:nvPr/>
        </p:nvSpPr>
        <p:spPr bwMode="auto">
          <a:xfrm>
            <a:off x="1547664" y="1700808"/>
            <a:ext cx="1633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/>
              <a:t>Marcin Szwed</a:t>
            </a:r>
            <a:endParaRPr lang="en-GB" dirty="0"/>
          </a:p>
        </p:txBody>
      </p:sp>
      <p:sp>
        <p:nvSpPr>
          <p:cNvPr id="38918" name="pole tekstowe 6"/>
          <p:cNvSpPr txBox="1">
            <a:spLocks noChangeArrowheads="1"/>
          </p:cNvSpPr>
          <p:nvPr/>
        </p:nvSpPr>
        <p:spPr bwMode="auto">
          <a:xfrm>
            <a:off x="6084168" y="1556792"/>
            <a:ext cx="1441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dirty="0"/>
              <a:t>Łukasz Bola</a:t>
            </a:r>
            <a:endParaRPr lang="en-GB" dirty="0"/>
          </a:p>
        </p:txBody>
      </p:sp>
      <p:sp>
        <p:nvSpPr>
          <p:cNvPr id="38919" name="pole tekstowe 7"/>
          <p:cNvSpPr txBox="1">
            <a:spLocks noChangeArrowheads="1"/>
          </p:cNvSpPr>
          <p:nvPr/>
        </p:nvSpPr>
        <p:spPr bwMode="auto">
          <a:xfrm>
            <a:off x="971600" y="4797152"/>
            <a:ext cx="66399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dirty="0"/>
              <a:t>I oczywiście naszym dzielnym badanym</a:t>
            </a:r>
            <a:r>
              <a:rPr lang="pl-PL" sz="2800" dirty="0" smtClean="0"/>
              <a:t>!</a:t>
            </a:r>
            <a:endParaRPr lang="en-GB" sz="2800" dirty="0"/>
          </a:p>
        </p:txBody>
      </p:sp>
      <p:grpSp>
        <p:nvGrpSpPr>
          <p:cNvPr id="38920" name="Grupa 7"/>
          <p:cNvGrpSpPr>
            <a:grpSpLocks/>
          </p:cNvGrpSpPr>
          <p:nvPr/>
        </p:nvGrpSpPr>
        <p:grpSpPr bwMode="auto">
          <a:xfrm>
            <a:off x="4427538" y="115888"/>
            <a:ext cx="4495800" cy="649287"/>
            <a:chOff x="3419872" y="116632"/>
            <a:chExt cx="4784080" cy="788070"/>
          </a:xfrm>
        </p:grpSpPr>
        <p:pic>
          <p:nvPicPr>
            <p:cNvPr id="38922" name="Picture 3" descr="C:\Users\Bolek\Desktop\logo_angielskie_1w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19872" y="116632"/>
              <a:ext cx="2225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23" name="Picture 4" descr="C:\Users\Bolek\Desktop\IBD_jpg_1000x800_q85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724277" y="117302"/>
              <a:ext cx="2479675" cy="78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892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6238" y="115888"/>
            <a:ext cx="1404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ymbol zastępczy zawartości 2"/>
          <p:cNvSpPr txBox="1">
            <a:spLocks/>
          </p:cNvSpPr>
          <p:nvPr/>
        </p:nvSpPr>
        <p:spPr bwMode="auto">
          <a:xfrm>
            <a:off x="2627784" y="5445224"/>
            <a:ext cx="396044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Dziękuję za uwagę.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3200" b="1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915816" y="6165304"/>
            <a:ext cx="3086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</a:t>
            </a:r>
            <a:r>
              <a:rPr lang="pl-PL" dirty="0" smtClean="0"/>
              <a:t>iuda.krzywicka@gmail.com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1822</TotalTime>
  <Words>284</Words>
  <Application>Microsoft Office PowerPoint</Application>
  <PresentationFormat>Pokaz na ekranie (4:3)</PresentationFormat>
  <Paragraphs>68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</vt:lpstr>
      <vt:lpstr>Times New Roman</vt:lpstr>
      <vt:lpstr>Tahoma</vt:lpstr>
      <vt:lpstr>MS PGothic</vt:lpstr>
      <vt:lpstr>Projekt domyślny</vt:lpstr>
      <vt:lpstr>Slajd 1</vt:lpstr>
      <vt:lpstr>Slajd 2</vt:lpstr>
      <vt:lpstr>Ośrodek czytania dokładnie w tym samym miejscu: w korze wzrokowej!</vt:lpstr>
      <vt:lpstr>Czy uda się zreplikować ten wynik u osób widzących, nauczonych czytać dotykowo? </vt:lpstr>
      <vt:lpstr>Slajd 5</vt:lpstr>
      <vt:lpstr>Slajd 6</vt:lpstr>
    </vt:vector>
  </TitlesOfParts>
  <Company>UniwersytetJagiellonski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Łukasz Stadnicki</dc:creator>
  <cp:lastModifiedBy>Kasia</cp:lastModifiedBy>
  <cp:revision>14</cp:revision>
  <cp:lastPrinted>1601-01-01T00:00:00Z</cp:lastPrinted>
  <dcterms:created xsi:type="dcterms:W3CDTF">2010-03-26T12:43:07Z</dcterms:created>
  <dcterms:modified xsi:type="dcterms:W3CDTF">2014-11-13T14:58:58Z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